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6" r:id="rId2"/>
    <p:sldId id="357" r:id="rId3"/>
    <p:sldId id="358" r:id="rId4"/>
    <p:sldId id="359" r:id="rId5"/>
    <p:sldId id="360" r:id="rId6"/>
    <p:sldId id="391" r:id="rId7"/>
    <p:sldId id="392" r:id="rId8"/>
    <p:sldId id="361" r:id="rId9"/>
    <p:sldId id="363" r:id="rId10"/>
    <p:sldId id="380" r:id="rId11"/>
    <p:sldId id="381" r:id="rId12"/>
    <p:sldId id="362" r:id="rId13"/>
    <p:sldId id="425" r:id="rId14"/>
    <p:sldId id="364" r:id="rId15"/>
    <p:sldId id="366" r:id="rId16"/>
    <p:sldId id="382" r:id="rId17"/>
    <p:sldId id="385" r:id="rId18"/>
    <p:sldId id="383" r:id="rId19"/>
    <p:sldId id="384" r:id="rId20"/>
    <p:sldId id="426" r:id="rId21"/>
    <p:sldId id="365" r:id="rId22"/>
    <p:sldId id="424" r:id="rId23"/>
    <p:sldId id="427" r:id="rId24"/>
    <p:sldId id="417" r:id="rId25"/>
    <p:sldId id="418" r:id="rId26"/>
    <p:sldId id="419" r:id="rId27"/>
    <p:sldId id="420" r:id="rId28"/>
    <p:sldId id="437" r:id="rId29"/>
    <p:sldId id="438" r:id="rId30"/>
    <p:sldId id="374" r:id="rId31"/>
    <p:sldId id="395" r:id="rId32"/>
    <p:sldId id="396" r:id="rId33"/>
    <p:sldId id="397" r:id="rId34"/>
    <p:sldId id="398" r:id="rId35"/>
    <p:sldId id="387" r:id="rId36"/>
    <p:sldId id="388" r:id="rId37"/>
    <p:sldId id="399" r:id="rId38"/>
    <p:sldId id="400" r:id="rId39"/>
    <p:sldId id="386" r:id="rId40"/>
    <p:sldId id="393" r:id="rId41"/>
    <p:sldId id="394" r:id="rId42"/>
    <p:sldId id="280" r:id="rId43"/>
  </p:sldIdLst>
  <p:sldSz cx="9144000" cy="5143500" type="screen16x9"/>
  <p:notesSz cx="6858000" cy="9144000"/>
  <p:embeddedFontLst>
    <p:embeddedFont>
      <p:font typeface="Advent Pro Light" panose="020B0604020202020204" charset="0"/>
      <p:regular r:id="rId45"/>
      <p:bold r:id="rId46"/>
    </p:embeddedFont>
    <p:embeddedFont>
      <p:font typeface="Anton" pitchFamily="2" charset="0"/>
      <p:regular r:id="rId47"/>
    </p:embeddedFont>
    <p:embeddedFont>
      <p:font typeface="Cambria Math" panose="02040503050406030204" pitchFamily="18" charset="0"/>
      <p:regular r:id="rId48"/>
    </p:embeddedFont>
    <p:embeddedFont>
      <p:font typeface="Fira Sans Condensed Light" panose="020B0403050000020004" pitchFamily="34" charset="0"/>
      <p:regular r:id="rId49"/>
      <p:bold r:id="rId50"/>
      <p:italic r:id="rId51"/>
      <p:boldItalic r:id="rId52"/>
    </p:embeddedFont>
    <p:embeddedFont>
      <p:font typeface="Rajdhani" panose="020B0604020202020204" charset="0"/>
      <p:regular r:id="rId53"/>
      <p:bold r:id="rId54"/>
    </p:embeddedFont>
    <p:embeddedFont>
      <p:font typeface="Segoe UI Semilight" panose="020B0402040204020203" pitchFamily="34"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p:cViewPr varScale="1">
        <p:scale>
          <a:sx n="82" d="100"/>
          <a:sy n="82" d="100"/>
        </p:scale>
        <p:origin x="10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9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308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0055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805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5889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4766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1994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5435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93337577-087C-F55D-AC50-05777423FA65}"/>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7A8533A3-780D-F94C-AF20-34434164A7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EAF0E044-2524-C3A0-BD67-90FB37E94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550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a:extLst>
            <a:ext uri="{FF2B5EF4-FFF2-40B4-BE49-F238E27FC236}">
              <a16:creationId xmlns:a16="http://schemas.microsoft.com/office/drawing/2014/main" id="{6D5B4C3B-43A3-C0BF-05BD-767038D683C9}"/>
            </a:ext>
          </a:extLst>
        </p:cNvPr>
        <p:cNvGrpSpPr/>
        <p:nvPr/>
      </p:nvGrpSpPr>
      <p:grpSpPr>
        <a:xfrm>
          <a:off x="0" y="0"/>
          <a:ext cx="0" cy="0"/>
          <a:chOff x="0" y="0"/>
          <a:chExt cx="0" cy="0"/>
        </a:xfrm>
      </p:grpSpPr>
      <p:sp>
        <p:nvSpPr>
          <p:cNvPr id="696" name="Google Shape;696;g65abef0139_0_892:notes">
            <a:extLst>
              <a:ext uri="{FF2B5EF4-FFF2-40B4-BE49-F238E27FC236}">
                <a16:creationId xmlns:a16="http://schemas.microsoft.com/office/drawing/2014/main" id="{B452227A-6CAB-5F14-8D55-1C2A9C073B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a:extLst>
              <a:ext uri="{FF2B5EF4-FFF2-40B4-BE49-F238E27FC236}">
                <a16:creationId xmlns:a16="http://schemas.microsoft.com/office/drawing/2014/main" id="{432D3059-CE10-B2F0-7088-5286422DE2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246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5129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8510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9579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1658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6612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661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2639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64927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6612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667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0289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2.gif"/></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3.gif"/></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insideairbnb.com/get-the-dat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TC2003B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Gestión de Proyectos de Plataformas Tecnológicas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24 de Septiembre del 2025</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21458" y="1416912"/>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METODOLOGÍA</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43102" y="1403738"/>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1044" y="1051034"/>
            <a:ext cx="2410373" cy="1355835"/>
          </a:xfrm>
          <a:prstGeom prst="rect">
            <a:avLst/>
          </a:prstGeom>
          <a:noFill/>
        </p:spPr>
      </p:pic>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3490" name="Picture 2"/>
          <p:cNvPicPr>
            <a:picLocks noChangeAspect="1" noChangeArrowheads="1"/>
          </p:cNvPicPr>
          <p:nvPr/>
        </p:nvPicPr>
        <p:blipFill>
          <a:blip r:embed="rId5"/>
          <a:srcRect/>
          <a:stretch>
            <a:fillRect/>
          </a:stretch>
        </p:blipFill>
        <p:spPr bwMode="auto">
          <a:xfrm>
            <a:off x="289153" y="2727778"/>
            <a:ext cx="8560932" cy="1757406"/>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585087" y="622255"/>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EVALUACIÓN</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406731" y="60908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07DD46E2-8FE7-4DE2-A00F-E651E91B8D8E}"/>
              </a:ext>
            </a:extLst>
          </p:cNvPr>
          <p:cNvPicPr>
            <a:picLocks noChangeAspect="1"/>
          </p:cNvPicPr>
          <p:nvPr/>
        </p:nvPicPr>
        <p:blipFill>
          <a:blip r:embed="rId4"/>
          <a:stretch>
            <a:fillRect/>
          </a:stretch>
        </p:blipFill>
        <p:spPr>
          <a:xfrm>
            <a:off x="1817190" y="1205734"/>
            <a:ext cx="5404224" cy="36005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ACERCA DEL FACILITADOR</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4"/>
          <a:srcRect/>
          <a:stretch>
            <a:fillRect/>
          </a:stretch>
        </p:blipFill>
        <p:spPr bwMode="auto">
          <a:xfrm>
            <a:off x="882486" y="927279"/>
            <a:ext cx="894962" cy="1060397"/>
          </a:xfrm>
          <a:prstGeom prst="rect">
            <a:avLst/>
          </a:prstGeom>
          <a:noFill/>
        </p:spPr>
      </p:pic>
      <p:sp>
        <p:nvSpPr>
          <p:cNvPr id="10" name="Google Shape;1762;p45"/>
          <p:cNvSpPr txBox="1">
            <a:spLocks/>
          </p:cNvSpPr>
          <p:nvPr/>
        </p:nvSpPr>
        <p:spPr>
          <a:xfrm>
            <a:off x="2060232" y="657489"/>
            <a:ext cx="5186757" cy="382852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a:t>Adscrito al Sistema Nacional de Investigadores SNII</a:t>
            </a:r>
          </a:p>
          <a:p>
            <a:endParaRPr lang="es-E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GitHub del curso</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120711" y="2993778"/>
            <a:ext cx="9432313" cy="824233"/>
          </a:xfrm>
          <a:prstGeom prst="rect">
            <a:avLst/>
          </a:prstGeom>
          <a:noFill/>
          <a:ln>
            <a:noFill/>
          </a:ln>
        </p:spPr>
        <p:txBody>
          <a:bodyPr spcFirstLastPara="1" wrap="square" lIns="91425" tIns="182875" rIns="91425" bIns="0" anchor="t" anchorCtr="0">
            <a:noAutofit/>
          </a:bodyPr>
          <a:lstStyle/>
          <a:p>
            <a:pPr algn="just"/>
            <a:r>
              <a:rPr lang="es-ES" sz="2200" b="1" dirty="0">
                <a:solidFill>
                  <a:srgbClr val="F3F3F3"/>
                </a:solidFill>
                <a:latin typeface="Fira Sans Condensed Light"/>
                <a:ea typeface="Fira Sans Condensed Light"/>
                <a:cs typeface="Fira Sans Condensed Light"/>
                <a:sym typeface="Fira Sans Condensed Light"/>
              </a:rPr>
              <a:t>https://github.com/freddy-7/Gestion_de_plataformas_tecnologicas_Sep_2025.git</a:t>
            </a: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90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INTRODUCCIÓN</a:t>
            </a:r>
            <a:endParaRPr sz="4000" dirty="0"/>
          </a:p>
        </p:txBody>
      </p:sp>
      <p:sp>
        <p:nvSpPr>
          <p:cNvPr id="175" name="Google Shape;175;p30"/>
          <p:cNvSpPr txBox="1">
            <a:spLocks noGrp="1"/>
          </p:cNvSpPr>
          <p:nvPr>
            <p:ph type="subTitle" idx="1"/>
          </p:nvPr>
        </p:nvSpPr>
        <p:spPr>
          <a:xfrm>
            <a:off x="4917750" y="3290550"/>
            <a:ext cx="3703736" cy="881100"/>
          </a:xfrm>
          <a:prstGeom prst="rect">
            <a:avLst/>
          </a:prstGeom>
        </p:spPr>
        <p:txBody>
          <a:bodyPr spcFirstLastPara="1" wrap="square" lIns="91425" tIns="91425" rIns="91425" bIns="91425" anchor="t" anchorCtr="0">
            <a:noAutofit/>
          </a:bodyPr>
          <a:lstStyle/>
          <a:p>
            <a:pPr marL="146050" lvl="0" indent="0">
              <a:buSzPts val="1300"/>
            </a:pPr>
            <a:r>
              <a:rPr lang="es-ES" dirty="0"/>
              <a:t> -Arquitectura de Tecnología de la Información </a:t>
            </a:r>
          </a:p>
          <a:p>
            <a:pPr marL="146050" lvl="0" indent="0">
              <a:buSzPts val="1300"/>
            </a:pPr>
            <a:r>
              <a:rPr lang="es-ES" dirty="0"/>
              <a:t> -</a:t>
            </a:r>
            <a:r>
              <a:rPr lang="es-ES" dirty="0" err="1"/>
              <a:t>Python</a:t>
            </a:r>
            <a:r>
              <a:rPr lang="es-ES" dirty="0"/>
              <a:t>. Tecnología de acceso libre</a:t>
            </a:r>
          </a:p>
          <a:p>
            <a:pPr marL="146050" lvl="0" indent="0">
              <a:buSzPts val="1300"/>
            </a:pPr>
            <a:r>
              <a:rPr lang="es-ES" dirty="0"/>
              <a:t> </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67637" y="901712"/>
            <a:ext cx="7600707"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Tecnología de Información</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DEFINICIÓN</a:t>
            </a:r>
          </a:p>
        </p:txBody>
      </p:sp>
      <p:cxnSp>
        <p:nvCxnSpPr>
          <p:cNvPr id="152" name="Google Shape;258;p31"/>
          <p:cNvCxnSpPr/>
          <p:nvPr/>
        </p:nvCxnSpPr>
        <p:spPr>
          <a:xfrm rot="5400000">
            <a:off x="20642" y="1418462"/>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46277" y="1868295"/>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una arquitectura de la Tecnología de Información?</a:t>
            </a:r>
          </a:p>
          <a:p>
            <a:pPr algn="just"/>
            <a:r>
              <a:rPr lang="es-ES" sz="1600" dirty="0">
                <a:solidFill>
                  <a:schemeClr val="accent4"/>
                </a:solidFill>
                <a:latin typeface="Fira Sans Condensed Light" panose="020B0604020202020204" charset="0"/>
                <a:cs typeface="Times New Roman" panose="02020603050405020304" pitchFamily="18" charset="0"/>
              </a:rPr>
              <a:t>“la organización fundamental de un sistema. Comprendida por sus componentes, las relaciones entre ellos y el medio ambiente y los principios que gobiernan su diseño y evolución”</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603;p42"/>
          <p:cNvSpPr txBox="1"/>
          <p:nvPr/>
        </p:nvSpPr>
        <p:spPr>
          <a:xfrm>
            <a:off x="4835248" y="1879178"/>
            <a:ext cx="3281365" cy="1593365"/>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“La descripción formal de un sistema de información, organizada de manera que permite el razonamiento acerca de sus propiedades estructurales.”</a:t>
            </a: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buFont typeface="Arial" pitchFamily="34" charset="0"/>
              <a:buChar char="•"/>
            </a:pP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18" name="Google Shape;1603;p42"/>
          <p:cNvSpPr txBox="1"/>
          <p:nvPr/>
        </p:nvSpPr>
        <p:spPr>
          <a:xfrm>
            <a:off x="4900562" y="3517478"/>
            <a:ext cx="3281365" cy="1381094"/>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“Sistema que guía la selección, modificación y uso de los recursos de TI de forma que cumple con las necesidades del negocio”</a:t>
            </a: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67637" y="901712"/>
            <a:ext cx="7600707"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Tecnología de Información</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DOMINIOS</a:t>
            </a:r>
          </a:p>
        </p:txBody>
      </p:sp>
      <p:cxnSp>
        <p:nvCxnSpPr>
          <p:cNvPr id="152" name="Google Shape;258;p31"/>
          <p:cNvCxnSpPr/>
          <p:nvPr/>
        </p:nvCxnSpPr>
        <p:spPr>
          <a:xfrm rot="5400000">
            <a:off x="20642" y="1418462"/>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46277" y="1770321"/>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Resumen</a:t>
            </a:r>
          </a:p>
          <a:p>
            <a:pPr algn="just"/>
            <a:r>
              <a:rPr lang="es-ES" sz="1600" dirty="0">
                <a:solidFill>
                  <a:schemeClr val="accent4"/>
                </a:solidFill>
                <a:latin typeface="Fira Sans Condensed Light" panose="020B0604020202020204" charset="0"/>
                <a:cs typeface="Times New Roman" panose="02020603050405020304" pitchFamily="18" charset="0"/>
              </a:rPr>
              <a:t>La arquitectura de TI se compone de dominios tecnológicos que facilitan su estudio, aplicación y análisis estructurado.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603;p42"/>
          <p:cNvSpPr txBox="1"/>
          <p:nvPr/>
        </p:nvSpPr>
        <p:spPr>
          <a:xfrm>
            <a:off x="4835248" y="1879178"/>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Dominios:</a:t>
            </a:r>
            <a:endParaRPr lang="es-ES" sz="1600" b="1"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Aplicativo</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Colaboración</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 y Data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Warehouse</a:t>
            </a: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Telecomunicaciones</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Cómputo</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Seguridad</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Internet/Extranet</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Administración de Sistemas</a:t>
            </a:r>
          </a:p>
          <a:p>
            <a:pPr algn="just">
              <a:buFont typeface="Arial" pitchFamily="34" charset="0"/>
              <a:buChar char="•"/>
            </a:pP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buFont typeface="Arial" pitchFamily="34" charset="0"/>
              <a:buChar char="•"/>
            </a:pP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10" name="9 Flecha derecha"/>
          <p:cNvSpPr/>
          <p:nvPr/>
        </p:nvSpPr>
        <p:spPr>
          <a:xfrm>
            <a:off x="4582885" y="2329542"/>
            <a:ext cx="239486" cy="1741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Flecha derecha"/>
          <p:cNvSpPr/>
          <p:nvPr/>
        </p:nvSpPr>
        <p:spPr>
          <a:xfrm>
            <a:off x="4582885" y="2569028"/>
            <a:ext cx="239486" cy="1741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Flecha derecha"/>
          <p:cNvSpPr/>
          <p:nvPr/>
        </p:nvSpPr>
        <p:spPr>
          <a:xfrm>
            <a:off x="4593771" y="2841171"/>
            <a:ext cx="239486" cy="17417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Flecha derecha"/>
          <p:cNvSpPr/>
          <p:nvPr/>
        </p:nvSpPr>
        <p:spPr>
          <a:xfrm>
            <a:off x="4582885" y="3091542"/>
            <a:ext cx="239486" cy="1741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Flecha derecha"/>
          <p:cNvSpPr/>
          <p:nvPr/>
        </p:nvSpPr>
        <p:spPr>
          <a:xfrm>
            <a:off x="4582884" y="3320142"/>
            <a:ext cx="239486" cy="1741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Flecha derecha"/>
          <p:cNvSpPr/>
          <p:nvPr/>
        </p:nvSpPr>
        <p:spPr>
          <a:xfrm>
            <a:off x="4582884" y="3559627"/>
            <a:ext cx="239486" cy="1741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Flecha derecha"/>
          <p:cNvSpPr/>
          <p:nvPr/>
        </p:nvSpPr>
        <p:spPr>
          <a:xfrm>
            <a:off x="4571998" y="3799113"/>
            <a:ext cx="239486" cy="1741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Flecha derecha"/>
          <p:cNvSpPr/>
          <p:nvPr/>
        </p:nvSpPr>
        <p:spPr>
          <a:xfrm>
            <a:off x="4571998" y="4038599"/>
            <a:ext cx="239486" cy="1741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67637" y="901712"/>
            <a:ext cx="7600707"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Tecnología de Información</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DISEÑO</a:t>
            </a:r>
          </a:p>
        </p:txBody>
      </p:sp>
      <p:cxnSp>
        <p:nvCxnSpPr>
          <p:cNvPr id="152" name="Google Shape;258;p31"/>
          <p:cNvCxnSpPr/>
          <p:nvPr/>
        </p:nvCxnSpPr>
        <p:spPr>
          <a:xfrm rot="5400000">
            <a:off x="20642" y="1418462"/>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57163" y="1879178"/>
            <a:ext cx="3524980" cy="1658679"/>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Arquitectura de procesos de negocio</a:t>
            </a:r>
          </a:p>
          <a:p>
            <a:pPr algn="just"/>
            <a:r>
              <a:rPr lang="es-ES" sz="1600" dirty="0">
                <a:solidFill>
                  <a:schemeClr val="accent4"/>
                </a:solidFill>
                <a:latin typeface="Fira Sans Condensed Light" panose="020B0604020202020204" charset="0"/>
                <a:cs typeface="Times New Roman" panose="02020603050405020304" pitchFamily="18" charset="0"/>
              </a:rPr>
              <a:t>Define la estrategia del negocio, sus políticas, organizaciones y procesos clave. La Arquitectura de TI necesita sustentar los objetivos de la Institución</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6562" name="Picture 2" descr="La Gestión por Procesos de Negocio (Business Process Managament – BPM) |  Collell &amp; Asociados, C.A"/>
          <p:cNvPicPr>
            <a:picLocks noChangeAspect="1" noChangeArrowheads="1"/>
          </p:cNvPicPr>
          <p:nvPr/>
        </p:nvPicPr>
        <p:blipFill>
          <a:blip r:embed="rId4"/>
          <a:srcRect/>
          <a:stretch>
            <a:fillRect/>
          </a:stretch>
        </p:blipFill>
        <p:spPr bwMode="auto">
          <a:xfrm>
            <a:off x="4988832" y="1714046"/>
            <a:ext cx="3012168" cy="2990881"/>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67637" y="901712"/>
            <a:ext cx="7600707"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Tecnología de Información</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DISEÑO</a:t>
            </a:r>
          </a:p>
        </p:txBody>
      </p:sp>
      <p:cxnSp>
        <p:nvCxnSpPr>
          <p:cNvPr id="152" name="Google Shape;258;p31"/>
          <p:cNvCxnSpPr/>
          <p:nvPr/>
        </p:nvCxnSpPr>
        <p:spPr>
          <a:xfrm rot="5400000">
            <a:off x="20642" y="1418462"/>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603;p42"/>
          <p:cNvSpPr txBox="1"/>
          <p:nvPr/>
        </p:nvSpPr>
        <p:spPr>
          <a:xfrm>
            <a:off x="348345" y="1933604"/>
            <a:ext cx="3091541" cy="223562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Arquitectura de aplicaciones</a:t>
            </a:r>
            <a:endParaRPr lang="es-ES" sz="1600" b="1"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Define el diseño de los sistemas y aplicaciones que serán desarrolladas, sus interacciones y sus relaciones con los procesos de organización •Las aplicaciones usan los servicios de la arquitectura de TI para lograr características tales como interoperabilidad, seguridad, etc.</a:t>
            </a:r>
          </a:p>
          <a:p>
            <a:pPr algn="just">
              <a:buFont typeface="Arial" pitchFamily="34" charset="0"/>
              <a:buChar char="•"/>
            </a:pP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70658" name="AutoShape 2" descr="Arquitectura de aplicación Web centrada en el usuario por capas.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70660" name="Picture 4" descr="Arquitectura de aplicación Web centrada en el usuario por capas. | Download  Scientific Diagram"/>
          <p:cNvPicPr>
            <a:picLocks noChangeAspect="1" noChangeArrowheads="1"/>
          </p:cNvPicPr>
          <p:nvPr/>
        </p:nvPicPr>
        <p:blipFill>
          <a:blip r:embed="rId4"/>
          <a:srcRect/>
          <a:stretch>
            <a:fillRect/>
          </a:stretch>
        </p:blipFill>
        <p:spPr bwMode="auto">
          <a:xfrm>
            <a:off x="3508377" y="2013857"/>
            <a:ext cx="5484823" cy="267788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67637" y="901712"/>
            <a:ext cx="7600707"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Arquitectura de Tecnología de Información</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DISEÑO</a:t>
            </a:r>
          </a:p>
        </p:txBody>
      </p:sp>
      <p:cxnSp>
        <p:nvCxnSpPr>
          <p:cNvPr id="152" name="Google Shape;258;p31"/>
          <p:cNvCxnSpPr/>
          <p:nvPr/>
        </p:nvCxnSpPr>
        <p:spPr>
          <a:xfrm rot="5400000">
            <a:off x="20642" y="1418462"/>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8" name="Google Shape;1603;p42"/>
          <p:cNvSpPr txBox="1"/>
          <p:nvPr/>
        </p:nvSpPr>
        <p:spPr>
          <a:xfrm>
            <a:off x="380998" y="1900949"/>
            <a:ext cx="2960915" cy="255130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Arquitectura de datos</a:t>
            </a:r>
            <a:endParaRPr lang="es-ES" sz="1600" b="1"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Describe la estructura de datos física y lógica de una organización y los recursos para administrar los datos La arquitectura de TI deberá sustentar requerimientos tales como de almacenamiento, acceso, procesamiento, distribución y seguridad</a:t>
            </a:r>
          </a:p>
          <a:p>
            <a:pPr algn="just">
              <a:buFont typeface="Arial" pitchFamily="34" charset="0"/>
              <a:buChar char="•"/>
            </a:pPr>
            <a:endPar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pic>
        <p:nvPicPr>
          <p:cNvPr id="68610" name="Picture 2" descr="2.4 Inteligencia de negocios | Gestión de la información cuantitativa en  las universidades"/>
          <p:cNvPicPr>
            <a:picLocks noChangeAspect="1" noChangeArrowheads="1"/>
          </p:cNvPicPr>
          <p:nvPr/>
        </p:nvPicPr>
        <p:blipFill>
          <a:blip r:embed="rId4"/>
          <a:srcRect/>
          <a:stretch>
            <a:fillRect/>
          </a:stretch>
        </p:blipFill>
        <p:spPr bwMode="auto">
          <a:xfrm>
            <a:off x="3715204" y="1861458"/>
            <a:ext cx="5069711" cy="3093582"/>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5019262" y="2454286"/>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8" name="Google Shape;135;p27"/>
          <p:cNvSpPr txBox="1">
            <a:spLocks noGrp="1"/>
          </p:cNvSpPr>
          <p:nvPr>
            <p:ph type="title"/>
          </p:nvPr>
        </p:nvSpPr>
        <p:spPr>
          <a:xfrm>
            <a:off x="4997243"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7" name="Picture 3"/>
          <p:cNvPicPr>
            <a:picLocks noChangeAspect="1" noChangeArrowheads="1"/>
          </p:cNvPicPr>
          <p:nvPr/>
        </p:nvPicPr>
        <p:blipFill>
          <a:blip r:embed="rId4"/>
          <a:srcRect/>
          <a:stretch>
            <a:fillRect/>
          </a:stretch>
        </p:blipFill>
        <p:spPr bwMode="auto">
          <a:xfrm>
            <a:off x="76202" y="1013958"/>
            <a:ext cx="2173638" cy="1457098"/>
          </a:xfrm>
          <a:prstGeom prst="rect">
            <a:avLst/>
          </a:prstGeom>
          <a:noFill/>
          <a:ln w="9525">
            <a:noFill/>
            <a:miter lim="800000"/>
            <a:headEnd/>
            <a:tailEnd/>
          </a:ln>
          <a:effectLst/>
        </p:spPr>
      </p:pic>
      <p:pic>
        <p:nvPicPr>
          <p:cNvPr id="1030" name="Picture 6" descr="Qué es Power BI de Office 365"/>
          <p:cNvPicPr>
            <a:picLocks noChangeAspect="1" noChangeArrowheads="1"/>
          </p:cNvPicPr>
          <p:nvPr/>
        </p:nvPicPr>
        <p:blipFill>
          <a:blip r:embed="rId5"/>
          <a:srcRect/>
          <a:stretch>
            <a:fillRect/>
          </a:stretch>
        </p:blipFill>
        <p:spPr bwMode="auto">
          <a:xfrm>
            <a:off x="87088" y="2775165"/>
            <a:ext cx="2206624" cy="1241662"/>
          </a:xfrm>
          <a:prstGeom prst="rect">
            <a:avLst/>
          </a:prstGeom>
          <a:noFill/>
        </p:spPr>
      </p:pic>
      <p:pic>
        <p:nvPicPr>
          <p:cNvPr id="1033" name="Picture 9" descr="Qlik: ¿qué es y cómo funciona esta herramienta de BI?"/>
          <p:cNvPicPr>
            <a:picLocks noChangeAspect="1" noChangeArrowheads="1"/>
          </p:cNvPicPr>
          <p:nvPr/>
        </p:nvPicPr>
        <p:blipFill>
          <a:blip r:embed="rId6"/>
          <a:srcRect l="3401"/>
          <a:stretch>
            <a:fillRect/>
          </a:stretch>
        </p:blipFill>
        <p:spPr bwMode="auto">
          <a:xfrm>
            <a:off x="2373086" y="1072226"/>
            <a:ext cx="2325655" cy="1324142"/>
          </a:xfrm>
          <a:prstGeom prst="rect">
            <a:avLst/>
          </a:prstGeom>
          <a:noFill/>
        </p:spPr>
      </p:pic>
      <p:pic>
        <p:nvPicPr>
          <p:cNvPr id="1035" name="Picture 11" descr="Las 8 herramientas de Data Analytics más usadas"/>
          <p:cNvPicPr>
            <a:picLocks noChangeAspect="1" noChangeArrowheads="1"/>
          </p:cNvPicPr>
          <p:nvPr/>
        </p:nvPicPr>
        <p:blipFill>
          <a:blip r:embed="rId7"/>
          <a:srcRect l="23453" r="18783" b="6905"/>
          <a:stretch>
            <a:fillRect/>
          </a:stretch>
        </p:blipFill>
        <p:spPr bwMode="auto">
          <a:xfrm>
            <a:off x="2405743" y="2778351"/>
            <a:ext cx="2318657" cy="1244375"/>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1960178" y="452645"/>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METODOLOGÍA CRISP DM</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1972511" y="435546"/>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174871" y="280386"/>
            <a:ext cx="1608094" cy="904553"/>
          </a:xfrm>
          <a:prstGeom prst="rect">
            <a:avLst/>
          </a:prstGeom>
          <a:noFill/>
        </p:spPr>
      </p:pic>
      <p:sp>
        <p:nvSpPr>
          <p:cNvPr id="7" name="Google Shape;136;p27"/>
          <p:cNvSpPr txBox="1">
            <a:spLocks/>
          </p:cNvSpPr>
          <p:nvPr/>
        </p:nvSpPr>
        <p:spPr>
          <a:xfrm>
            <a:off x="283779" y="4993122"/>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28" name="Picture 4">
            <a:extLst>
              <a:ext uri="{FF2B5EF4-FFF2-40B4-BE49-F238E27FC236}">
                <a16:creationId xmlns:a16="http://schemas.microsoft.com/office/drawing/2014/main" id="{C6907A6B-5948-3048-4E59-27D9DD901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6639"/>
            <a:ext cx="9144000" cy="3546475"/>
          </a:xfrm>
          <a:prstGeom prst="rect">
            <a:avLst/>
          </a:prstGeom>
          <a:solidFill>
            <a:schemeClr val="bg1">
              <a:lumMod val="40000"/>
              <a:lumOff val="60000"/>
            </a:schemeClr>
          </a:solidFill>
        </p:spPr>
      </p:pic>
    </p:spTree>
    <p:extLst>
      <p:ext uri="{BB962C8B-B14F-4D97-AF65-F5344CB8AC3E}">
        <p14:creationId xmlns:p14="http://schemas.microsoft.com/office/powerpoint/2010/main" val="313773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51" name="150 Flecha curvada hacia arriba"/>
          <p:cNvSpPr/>
          <p:nvPr/>
        </p:nvSpPr>
        <p:spPr>
          <a:xfrm>
            <a:off x="6466115" y="3614057"/>
            <a:ext cx="2699657" cy="1186543"/>
          </a:xfrm>
          <a:prstGeom prst="curvedUpArrow">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52" name="151 Flecha curvada hacia arriba"/>
          <p:cNvSpPr/>
          <p:nvPr/>
        </p:nvSpPr>
        <p:spPr>
          <a:xfrm rot="10800000">
            <a:off x="6357255" y="2253342"/>
            <a:ext cx="2699657" cy="1186543"/>
          </a:xfrm>
          <a:prstGeom prst="curvedUpArrow">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234462" y="971850"/>
            <a:ext cx="4076163" cy="3199800"/>
          </a:xfrm>
          <a:prstGeom prst="rect">
            <a:avLst/>
          </a:prstGeom>
        </p:spPr>
        <p:txBody>
          <a:bodyPr spcFirstLastPara="1" wrap="square" lIns="91425" tIns="91425" rIns="91425" bIns="91425" anchor="ctr" anchorCtr="0">
            <a:noAutofit/>
          </a:bodyPr>
          <a:lstStyle/>
          <a:p>
            <a:pPr lvl="0"/>
            <a:r>
              <a:rPr lang="en" sz="4000" dirty="0"/>
              <a:t>Regresión Lineal</a:t>
            </a:r>
            <a:endParaRPr sz="4000" dirty="0"/>
          </a:p>
        </p:txBody>
      </p:sp>
      <p:sp>
        <p:nvSpPr>
          <p:cNvPr id="175" name="Google Shape;175;p30"/>
          <p:cNvSpPr txBox="1">
            <a:spLocks noGrp="1"/>
          </p:cNvSpPr>
          <p:nvPr>
            <p:ph type="subTitle" idx="1"/>
          </p:nvPr>
        </p:nvSpPr>
        <p:spPr>
          <a:xfrm>
            <a:off x="4917750" y="3290549"/>
            <a:ext cx="3425700" cy="1091779"/>
          </a:xfrm>
          <a:prstGeom prst="rect">
            <a:avLst/>
          </a:prstGeom>
        </p:spPr>
        <p:txBody>
          <a:bodyPr spcFirstLastPara="1" wrap="square" lIns="91425" tIns="91425" rIns="91425" bIns="91425" anchor="t" anchorCtr="0">
            <a:noAutofit/>
          </a:bodyPr>
          <a:lstStyle/>
          <a:p>
            <a:pPr marL="146050" lvl="0" indent="0">
              <a:buSzPts val="1300"/>
            </a:pPr>
            <a:r>
              <a:rPr lang="es-ES" dirty="0"/>
              <a:t>-Analítica de datos </a:t>
            </a:r>
          </a:p>
          <a:p>
            <a:pPr marL="146050" lvl="0" indent="0">
              <a:buSzPts val="1300"/>
            </a:pPr>
            <a:r>
              <a:rPr lang="es-ES" dirty="0"/>
              <a:t> -Regresión Lineal Simple en Python</a:t>
            </a:r>
          </a:p>
          <a:p>
            <a:pPr marL="146050" lvl="0" indent="0">
              <a:buSzPts val="1300"/>
            </a:pPr>
            <a:r>
              <a:rPr lang="es-ES" dirty="0"/>
              <a:t> -Regresión Lineal Múltiple en Python</a:t>
            </a:r>
          </a:p>
          <a:p>
            <a:pPr marL="146050" indent="0">
              <a:buSzPts val="1300"/>
            </a:pPr>
            <a:r>
              <a:rPr lang="es-ES" dirty="0"/>
              <a:t> </a:t>
            </a:r>
            <a:endParaRPr dirty="0"/>
          </a:p>
        </p:txBody>
      </p:sp>
      <p:sp>
        <p:nvSpPr>
          <p:cNvPr id="176" name="Google Shape;176;p30"/>
          <p:cNvSpPr txBox="1">
            <a:spLocks noGrp="1"/>
          </p:cNvSpPr>
          <p:nvPr>
            <p:ph type="title" idx="2"/>
          </p:nvPr>
        </p:nvSpPr>
        <p:spPr>
          <a:xfrm>
            <a:off x="4849170" y="1001125"/>
            <a:ext cx="229018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108890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Coeficiente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Correlación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vs Causa-</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Efecto</a:t>
            </a: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93701" y="1481843"/>
            <a:ext cx="3347394"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CORRELACIÓN POSITIVA</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Una correlación es una medida o grado de relación entre dos variables. Un conjunto de datos puede ser positivamente correlacionado, negativamente correlacionado o no correlacionado del todo. Así como un conjunto de valores incrementa el otro conjunto tiende a aumentar, entonces esto es llamado una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correlación positiva.</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a:extLst>
              <a:ext uri="{FF2B5EF4-FFF2-40B4-BE49-F238E27FC236}">
                <a16:creationId xmlns:a16="http://schemas.microsoft.com/office/drawing/2014/main" id="{73F92E8F-31E5-C839-D139-1E1F1E83F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75390"/>
            <a:ext cx="3347394" cy="334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911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Coeficiente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Correlación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vs Causa-</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Efecto</a:t>
            </a: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93701" y="1481843"/>
            <a:ext cx="3347394"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CORRELACIÓN NEGATIVA</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Así como un conjunto de valores incrementa el otro conjunto tiende a disminuir, entonces esto es llamado una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correlación negativa</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050" name="Picture 2">
            <a:extLst>
              <a:ext uri="{FF2B5EF4-FFF2-40B4-BE49-F238E27FC236}">
                <a16:creationId xmlns:a16="http://schemas.microsoft.com/office/drawing/2014/main" id="{C9FA02B0-5734-9513-882B-F2534094B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9243"/>
            <a:ext cx="3353541" cy="335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70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Coeficiente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Correlación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vs Causa-</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Efecto</a:t>
            </a: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93701" y="1481843"/>
            <a:ext cx="3347394"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CORRELACIÓN NULA</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Si el cambio en los valores de un conjunto no tiene efecto en los valores del otro, entonces esto es llamado como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"no correlación" </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o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“correlación cero".</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074" name="Picture 2">
            <a:extLst>
              <a:ext uri="{FF2B5EF4-FFF2-40B4-BE49-F238E27FC236}">
                <a16:creationId xmlns:a16="http://schemas.microsoft.com/office/drawing/2014/main" id="{E217CEFE-2DA7-4155-CC17-5B1015E06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046" y="1481843"/>
            <a:ext cx="3433396" cy="343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3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Coeficiente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Correlación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vs Causa-</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Efecto</a:t>
            </a: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288193" y="1560705"/>
            <a:ext cx="3347394"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RELACIÓN CAUSAL</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Una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relación causal </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entre dos eventos existe si la ocurrencia del primero causa el otro. El primer evento es llamado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la causa </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y el segundo evento es llamado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efecto</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Una correlación entre dos variables no implica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causalidad</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Por otro lado, </a:t>
            </a:r>
            <a:r>
              <a:rPr lang="es-E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si hay una relación causal entre dos variables, estas deben estar correlacionadas</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4098" name="Picture 2" descr="Causalidad, Validez y Confiabilidad | Concise Medical Knowledge">
            <a:extLst>
              <a:ext uri="{FF2B5EF4-FFF2-40B4-BE49-F238E27FC236}">
                <a16:creationId xmlns:a16="http://schemas.microsoft.com/office/drawing/2014/main" id="{05749E93-0926-2ED1-B5FF-295D585F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811" y="2007991"/>
            <a:ext cx="5130323" cy="1954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40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Coeficiente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Correlación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vs Causa-</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Efecto</a:t>
            </a: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292102" y="1287121"/>
            <a:ext cx="8458197"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Ejemplo 1: Correlación, pero no causalidad:</a:t>
            </a:r>
          </a:p>
          <a:p>
            <a:pPr algn="just"/>
            <a:r>
              <a:rPr lang="es-E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Observación: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En los días lluviosos, se observa que más personas llevan paraguas, y también hay un aumento en el número de accidentes de tráfico.</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descr="Descargar Hombrecon Paraguas Bajo La Lluvia Con Luces De La Ciudad Durante  Un Día Lluvioso. | Wallpapers.com">
            <a:extLst>
              <a:ext uri="{FF2B5EF4-FFF2-40B4-BE49-F238E27FC236}">
                <a16:creationId xmlns:a16="http://schemas.microsoft.com/office/drawing/2014/main" id="{7AB6E8E3-04B6-D050-C366-99C890DF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913" y="2224255"/>
            <a:ext cx="3688373" cy="245891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4FFB778F-7F34-7E6B-8905-9335161F36B4}"/>
              </a:ext>
            </a:extLst>
          </p:cNvPr>
          <p:cNvSpPr txBox="1"/>
          <p:nvPr/>
        </p:nvSpPr>
        <p:spPr>
          <a:xfrm>
            <a:off x="281598" y="2111354"/>
            <a:ext cx="5151315"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Correlación: </a:t>
            </a:r>
            <a:r>
              <a:rPr lang="es-ES" sz="1600" dirty="0">
                <a:solidFill>
                  <a:schemeClr val="tx2"/>
                </a:solidFill>
                <a:latin typeface="Fira Sans Condensed Light" panose="020B0604020202020204" charset="0"/>
                <a:cs typeface="Times New Roman" panose="02020603050405020304" pitchFamily="18" charset="0"/>
              </a:rPr>
              <a:t>Existe una correlación entre el hecho de que las personas lleven paraguas y el aumento de accidentes de tráfico.</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Por qué no hay causalidad: </a:t>
            </a:r>
            <a:r>
              <a:rPr lang="es-ES" sz="1600" dirty="0">
                <a:solidFill>
                  <a:schemeClr val="tx2"/>
                </a:solidFill>
                <a:latin typeface="Fira Sans Condensed Light" panose="020B0604020202020204" charset="0"/>
                <a:cs typeface="Times New Roman" panose="02020603050405020304" pitchFamily="18" charset="0"/>
              </a:rPr>
              <a:t>El hecho de que las personas lleven paraguas no causa los accidentes de tráfico. La causa real del aumento de accidentes es la lluvia. La lluvia afecta la visibilidad y la condición de las carreteras, lo que aumenta el riesgo de accidentes. En resumen, el paraguas es solo un indicador de que está lloviendo, pero no es la causa de los accidentes.</a:t>
            </a:r>
            <a:endParaRPr lang="es-E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p:txBody>
      </p:sp>
    </p:spTree>
    <p:extLst>
      <p:ext uri="{BB962C8B-B14F-4D97-AF65-F5344CB8AC3E}">
        <p14:creationId xmlns:p14="http://schemas.microsoft.com/office/powerpoint/2010/main" val="1193790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3B325A2A-095B-5E2B-E2F7-70E6A72A5045}"/>
            </a:ext>
          </a:extLst>
        </p:cNvPr>
        <p:cNvGrpSpPr/>
        <p:nvPr/>
      </p:nvGrpSpPr>
      <p:grpSpPr>
        <a:xfrm>
          <a:off x="0" y="0"/>
          <a:ext cx="0" cy="0"/>
          <a:chOff x="0" y="0"/>
          <a:chExt cx="0" cy="0"/>
        </a:xfrm>
      </p:grpSpPr>
      <p:pic>
        <p:nvPicPr>
          <p:cNvPr id="48" name="Picture 4" descr="The Learning Gate | Tec de Monterrey">
            <a:extLst>
              <a:ext uri="{FF2B5EF4-FFF2-40B4-BE49-F238E27FC236}">
                <a16:creationId xmlns:a16="http://schemas.microsoft.com/office/drawing/2014/main" id="{3160D7D5-ABEF-96B6-D527-E6E5B99C442D}"/>
              </a:ext>
            </a:extLst>
          </p:cNvPr>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a:extLst>
              <a:ext uri="{FF2B5EF4-FFF2-40B4-BE49-F238E27FC236}">
                <a16:creationId xmlns:a16="http://schemas.microsoft.com/office/drawing/2014/main" id="{8DBB7F1A-030E-7994-D151-D1B676E507B8}"/>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Coeficiente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Correlación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vs Causa-</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Efecto</a:t>
            </a: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F471A2DC-7E9D-5048-5D40-9549FDB2CE37}"/>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7EAF8514-A7C8-660D-6C19-8C8D9BD630F6}"/>
              </a:ext>
            </a:extLst>
          </p:cNvPr>
          <p:cNvSpPr txBox="1"/>
          <p:nvPr/>
        </p:nvSpPr>
        <p:spPr>
          <a:xfrm>
            <a:off x="292102" y="1287121"/>
            <a:ext cx="8458197"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Ejemplo 1: Correlación, pero no causalidad:</a:t>
            </a:r>
          </a:p>
          <a:p>
            <a:pPr algn="just"/>
            <a:r>
              <a:rPr lang="es-E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Observación: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En los días lluviosos, se observa que más personas llevan paraguas, y también hay un aumento en el número de accidentes de tráfico.</a:t>
            </a:r>
          </a:p>
        </p:txBody>
      </p:sp>
      <p:sp>
        <p:nvSpPr>
          <p:cNvPr id="10" name="Google Shape;136;p27">
            <a:extLst>
              <a:ext uri="{FF2B5EF4-FFF2-40B4-BE49-F238E27FC236}">
                <a16:creationId xmlns:a16="http://schemas.microsoft.com/office/drawing/2014/main" id="{044EFB8F-3FE9-B7AA-7FFC-BDC41D738574}"/>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descr="Descargar Hombrecon Paraguas Bajo La Lluvia Con Luces De La Ciudad Durante  Un Día Lluvioso. | Wallpapers.com">
            <a:extLst>
              <a:ext uri="{FF2B5EF4-FFF2-40B4-BE49-F238E27FC236}">
                <a16:creationId xmlns:a16="http://schemas.microsoft.com/office/drawing/2014/main" id="{5284F159-2630-F784-AAF7-4A86AA49B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231" y="2133146"/>
            <a:ext cx="4349994" cy="289999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03;p42">
            <a:extLst>
              <a:ext uri="{FF2B5EF4-FFF2-40B4-BE49-F238E27FC236}">
                <a16:creationId xmlns:a16="http://schemas.microsoft.com/office/drawing/2014/main" id="{95027CA9-1299-F315-9554-556F10CEF813}"/>
              </a:ext>
            </a:extLst>
          </p:cNvPr>
          <p:cNvSpPr txBox="1"/>
          <p:nvPr/>
        </p:nvSpPr>
        <p:spPr>
          <a:xfrm>
            <a:off x="600301" y="2620030"/>
            <a:ext cx="3844925" cy="824233"/>
          </a:xfrm>
          <a:prstGeom prst="rect">
            <a:avLst/>
          </a:prstGeom>
          <a:noFill/>
          <a:ln>
            <a:noFill/>
          </a:ln>
        </p:spPr>
        <p:txBody>
          <a:bodyPr spcFirstLastPara="1" wrap="square" lIns="91425" tIns="182875" rIns="91425" bIns="0" anchor="t" anchorCtr="0">
            <a:noAutofit/>
          </a:bodyPr>
          <a:lstStyle/>
          <a:p>
            <a:pPr algn="just"/>
            <a:r>
              <a:rPr lang="es-ES" sz="1600" dirty="0">
                <a:solidFill>
                  <a:schemeClr val="tx2"/>
                </a:solidFill>
                <a:latin typeface="Fira Sans Condensed Light" panose="020B0604020202020204" charset="0"/>
                <a:cs typeface="Times New Roman" panose="02020603050405020304" pitchFamily="18" charset="0"/>
              </a:rPr>
              <a:t>Este es un ejemplo clásico de lo que se llama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correlación espuria</a:t>
            </a:r>
            <a:r>
              <a:rPr lang="es-ES" sz="1600" dirty="0">
                <a:solidFill>
                  <a:schemeClr val="tx2"/>
                </a:solidFill>
                <a:latin typeface="Fira Sans Condensed Light" panose="020B0604020202020204" charset="0"/>
                <a:cs typeface="Times New Roman" panose="02020603050405020304" pitchFamily="18" charset="0"/>
              </a:rPr>
              <a:t>, donde dos variables están relacionadas debido a un factor común (en este caso, la lluvia) pero no existe una relación causal directa entre ellas.</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507440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a:extLst>
            <a:ext uri="{FF2B5EF4-FFF2-40B4-BE49-F238E27FC236}">
              <a16:creationId xmlns:a16="http://schemas.microsoft.com/office/drawing/2014/main" id="{4537802D-B98E-B875-C4DB-665CA14E294F}"/>
            </a:ext>
          </a:extLst>
        </p:cNvPr>
        <p:cNvGrpSpPr/>
        <p:nvPr/>
      </p:nvGrpSpPr>
      <p:grpSpPr>
        <a:xfrm>
          <a:off x="0" y="0"/>
          <a:ext cx="0" cy="0"/>
          <a:chOff x="0" y="0"/>
          <a:chExt cx="0" cy="0"/>
        </a:xfrm>
      </p:grpSpPr>
      <p:pic>
        <p:nvPicPr>
          <p:cNvPr id="48" name="Picture 4" descr="The Learning Gate | Tec de Monterrey">
            <a:extLst>
              <a:ext uri="{FF2B5EF4-FFF2-40B4-BE49-F238E27FC236}">
                <a16:creationId xmlns:a16="http://schemas.microsoft.com/office/drawing/2014/main" id="{D02F1F3E-D2AD-406E-CFA1-5248035DF5B6}"/>
              </a:ext>
            </a:extLst>
          </p:cNvPr>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a:extLst>
              <a:ext uri="{FF2B5EF4-FFF2-40B4-BE49-F238E27FC236}">
                <a16:creationId xmlns:a16="http://schemas.microsoft.com/office/drawing/2014/main" id="{DD91D8EC-3EED-3C69-ADFA-997E9D63FA00}"/>
              </a:ext>
            </a:extLst>
          </p:cNvPr>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Coeficiente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Correlación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vs Causa-</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Efecto</a:t>
            </a: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a:extLst>
              <a:ext uri="{FF2B5EF4-FFF2-40B4-BE49-F238E27FC236}">
                <a16:creationId xmlns:a16="http://schemas.microsoft.com/office/drawing/2014/main" id="{9D20F5FF-31C4-C266-4E6B-E3AF76E4280E}"/>
              </a:ext>
            </a:extLst>
          </p:cNvPr>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a:extLst>
              <a:ext uri="{FF2B5EF4-FFF2-40B4-BE49-F238E27FC236}">
                <a16:creationId xmlns:a16="http://schemas.microsoft.com/office/drawing/2014/main" id="{11748CD8-2AD7-0E97-3727-C96EEEEA5159}"/>
              </a:ext>
            </a:extLst>
          </p:cNvPr>
          <p:cNvSpPr txBox="1"/>
          <p:nvPr/>
        </p:nvSpPr>
        <p:spPr>
          <a:xfrm>
            <a:off x="292102" y="1287121"/>
            <a:ext cx="8458197"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Ejemplo 2: Correlación y causalidad:</a:t>
            </a:r>
          </a:p>
          <a:p>
            <a:pPr algn="just"/>
            <a:r>
              <a:rPr lang="es-E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Observación: </a:t>
            </a:r>
            <a:r>
              <a:rPr lang="es-ES" sz="1600" b="1"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Estudiantes que dedican más tiempo a estudiar tienen un mejor rendimiento académico.</a:t>
            </a:r>
          </a:p>
        </p:txBody>
      </p:sp>
      <p:sp>
        <p:nvSpPr>
          <p:cNvPr id="10" name="Google Shape;136;p27">
            <a:extLst>
              <a:ext uri="{FF2B5EF4-FFF2-40B4-BE49-F238E27FC236}">
                <a16:creationId xmlns:a16="http://schemas.microsoft.com/office/drawing/2014/main" id="{5179A9ED-61FC-51CC-09B7-C38CD534029A}"/>
              </a:ext>
            </a:extLst>
          </p:cNvPr>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
        <p:nvSpPr>
          <p:cNvPr id="3" name="Google Shape;1603;p42">
            <a:extLst>
              <a:ext uri="{FF2B5EF4-FFF2-40B4-BE49-F238E27FC236}">
                <a16:creationId xmlns:a16="http://schemas.microsoft.com/office/drawing/2014/main" id="{46BE88F3-9E0C-3B29-9ECB-73403C312C5B}"/>
              </a:ext>
            </a:extLst>
          </p:cNvPr>
          <p:cNvSpPr txBox="1"/>
          <p:nvPr/>
        </p:nvSpPr>
        <p:spPr>
          <a:xfrm>
            <a:off x="281598" y="2111354"/>
            <a:ext cx="5009173"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Correlación: </a:t>
            </a:r>
            <a:r>
              <a:rPr lang="es-ES" sz="1600" dirty="0">
                <a:solidFill>
                  <a:schemeClr val="tx2"/>
                </a:solidFill>
                <a:latin typeface="Fira Sans Condensed Light" panose="020B0604020202020204" charset="0"/>
                <a:cs typeface="Times New Roman" panose="02020603050405020304" pitchFamily="18" charset="0"/>
              </a:rPr>
              <a:t>Existe una correlación entre el tiempo de estudio y las calificaciones. A medida que aumenta el tiempo que los estudiantes pasan estudiando, sus notas tienden a mejorar.</a:t>
            </a: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Causalidad: </a:t>
            </a:r>
            <a:r>
              <a:rPr lang="es-ES" sz="1600" dirty="0">
                <a:solidFill>
                  <a:schemeClr val="tx2"/>
                </a:solidFill>
                <a:latin typeface="Fira Sans Condensed Light" panose="020B0604020202020204" charset="0"/>
                <a:cs typeface="Times New Roman" panose="02020603050405020304" pitchFamily="18" charset="0"/>
              </a:rPr>
              <a:t>El tiempo que un estudiante dedica a estudiar causa una mejora en sus calificaciones. Estudiar más permite entender mejor los temas, retener información y realizar mejores exámenes, lo que directamente influye en el rendimiento académico.</a:t>
            </a:r>
            <a:endParaRPr lang="es-E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p:txBody>
      </p:sp>
      <p:pic>
        <p:nvPicPr>
          <p:cNvPr id="8" name="Imagen 7">
            <a:extLst>
              <a:ext uri="{FF2B5EF4-FFF2-40B4-BE49-F238E27FC236}">
                <a16:creationId xmlns:a16="http://schemas.microsoft.com/office/drawing/2014/main" id="{F4B610DB-DE64-87BB-B5A4-EB63C20605A8}"/>
              </a:ext>
            </a:extLst>
          </p:cNvPr>
          <p:cNvPicPr>
            <a:picLocks noChangeAspect="1"/>
          </p:cNvPicPr>
          <p:nvPr/>
        </p:nvPicPr>
        <p:blipFill>
          <a:blip r:embed="rId4"/>
          <a:srcRect l="8119" r="7308"/>
          <a:stretch>
            <a:fillRect/>
          </a:stretch>
        </p:blipFill>
        <p:spPr>
          <a:xfrm>
            <a:off x="5311286" y="2281036"/>
            <a:ext cx="3751207" cy="2150287"/>
          </a:xfrm>
          <a:prstGeom prst="rect">
            <a:avLst/>
          </a:prstGeom>
        </p:spPr>
      </p:pic>
    </p:spTree>
    <p:extLst>
      <p:ext uri="{BB962C8B-B14F-4D97-AF65-F5344CB8AC3E}">
        <p14:creationId xmlns:p14="http://schemas.microsoft.com/office/powerpoint/2010/main" val="7154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“Si no sabes explicarlo de un modo simple, no lo entiendes bien...”   </a:t>
            </a:r>
          </a:p>
          <a:p>
            <a:pPr algn="l"/>
            <a:r>
              <a:rPr lang="es-ES" dirty="0"/>
              <a:t>       </a:t>
            </a:r>
          </a:p>
          <a:p>
            <a:pPr algn="l"/>
            <a:r>
              <a:rPr lang="es-ES" dirty="0"/>
              <a:t>                                               –Albert Einstein</a:t>
            </a:r>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Regresión Lineal Simple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Python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87770"/>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518241" y="2320714"/>
            <a:ext cx="0" cy="25103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373702" y="1612417"/>
            <a:ext cx="5481144"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¿Cuál es la función que realiza la regresión lineal simple?</a:t>
            </a: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9144C639-D178-8E14-1478-4785CD2C69A5}"/>
              </a:ext>
            </a:extLst>
          </p:cNvPr>
          <p:cNvSpPr txBox="1"/>
          <p:nvPr/>
        </p:nvSpPr>
        <p:spPr>
          <a:xfrm>
            <a:off x="518240" y="2093002"/>
            <a:ext cx="8333655"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a:t>
            </a:r>
            <a:r>
              <a:rPr lang="es-ES" sz="1600" dirty="0">
                <a:solidFill>
                  <a:srgbClr val="EAFEE8"/>
                </a:solidFill>
                <a:latin typeface="Fira Sans Condensed Light" panose="020B0604020202020204" charset="0"/>
                <a:cs typeface="Times New Roman" panose="02020603050405020304" pitchFamily="18" charset="0"/>
              </a:rPr>
              <a:t>Dentro del </a:t>
            </a:r>
            <a:r>
              <a:rPr lang="es-ES" sz="1600" dirty="0" err="1">
                <a:solidFill>
                  <a:srgbClr val="EAFEE8"/>
                </a:solidFill>
                <a:latin typeface="Fira Sans Condensed Light" panose="020B0604020202020204" charset="0"/>
                <a:cs typeface="Times New Roman" panose="02020603050405020304" pitchFamily="18" charset="0"/>
              </a:rPr>
              <a:t>dataset</a:t>
            </a:r>
            <a:r>
              <a:rPr lang="es-ES" sz="1600" dirty="0">
                <a:solidFill>
                  <a:srgbClr val="EAFEE8"/>
                </a:solidFill>
                <a:latin typeface="Fira Sans Condensed Light" panose="020B0604020202020204" charset="0"/>
                <a:cs typeface="Times New Roman" panose="02020603050405020304" pitchFamily="18" charset="0"/>
              </a:rPr>
              <a:t> que estoy trabajando se elige una variable dependiente u objetivo (“</a:t>
            </a:r>
            <a:r>
              <a:rPr lang="es-ES" sz="1600" b="1" dirty="0">
                <a:solidFill>
                  <a:srgbClr val="EAFEE8"/>
                </a:solidFill>
                <a:latin typeface="Fira Sans Condensed Light" panose="020B0604020202020204" charset="0"/>
                <a:cs typeface="Times New Roman" panose="02020603050405020304" pitchFamily="18" charset="0"/>
              </a:rPr>
              <a:t>y</a:t>
            </a:r>
            <a:r>
              <a:rPr lang="es-ES" sz="1600" dirty="0">
                <a:solidFill>
                  <a:srgbClr val="EAFEE8"/>
                </a:solidFill>
                <a:latin typeface="Fira Sans Condensed Light" panose="020B0604020202020204" charset="0"/>
                <a:cs typeface="Times New Roman" panose="02020603050405020304" pitchFamily="18" charset="0"/>
              </a:rPr>
              <a:t>”) y una variable independiente (</a:t>
            </a:r>
            <a:r>
              <a:rPr lang="es-ES" sz="1600" b="1" dirty="0">
                <a:solidFill>
                  <a:srgbClr val="EAFEE8"/>
                </a:solidFill>
                <a:latin typeface="Fira Sans Condensed Light" panose="020B0604020202020204" charset="0"/>
                <a:cs typeface="Times New Roman" panose="02020603050405020304" pitchFamily="18" charset="0"/>
              </a:rPr>
              <a:t>“X”</a:t>
            </a:r>
            <a:r>
              <a:rPr lang="es-ES" sz="1600" dirty="0">
                <a:solidFill>
                  <a:srgbClr val="EAFEE8"/>
                </a:solidFill>
                <a:latin typeface="Fira Sans Condensed Light" panose="020B0604020202020204" charset="0"/>
                <a:cs typeface="Times New Roman" panose="02020603050405020304" pitchFamily="18" charset="0"/>
              </a:rPr>
              <a:t>) </a:t>
            </a:r>
            <a:r>
              <a:rPr lang="es-ES" sz="1600" b="1" dirty="0">
                <a:solidFill>
                  <a:srgbClr val="EAFEE8"/>
                </a:solidFill>
                <a:latin typeface="Fira Sans Condensed Light" panose="020B0604020202020204" charset="0"/>
                <a:cs typeface="Times New Roman" panose="02020603050405020304" pitchFamily="18" charset="0"/>
              </a:rPr>
              <a:t> </a:t>
            </a:r>
            <a:endParaRPr lang="es-ES" sz="1600" dirty="0">
              <a:solidFill>
                <a:srgbClr val="EAFEE8"/>
              </a:solidFill>
              <a:latin typeface="Fira Sans Condensed Light" panose="020B0604020202020204" charset="0"/>
              <a:cs typeface="Times New Roman" panose="02020603050405020304" pitchFamily="18" charset="0"/>
            </a:endParaRPr>
          </a:p>
        </p:txBody>
      </p:sp>
      <p:pic>
        <p:nvPicPr>
          <p:cNvPr id="7" name="Imagen 6">
            <a:extLst>
              <a:ext uri="{FF2B5EF4-FFF2-40B4-BE49-F238E27FC236}">
                <a16:creationId xmlns:a16="http://schemas.microsoft.com/office/drawing/2014/main" id="{83E71EA9-B997-5E9B-FF1B-86FFF97623FC}"/>
              </a:ext>
            </a:extLst>
          </p:cNvPr>
          <p:cNvPicPr>
            <a:picLocks noChangeAspect="1"/>
          </p:cNvPicPr>
          <p:nvPr/>
        </p:nvPicPr>
        <p:blipFill>
          <a:blip r:embed="rId4"/>
          <a:stretch>
            <a:fillRect/>
          </a:stretch>
        </p:blipFill>
        <p:spPr>
          <a:xfrm>
            <a:off x="1817427" y="2830292"/>
            <a:ext cx="5509146" cy="1834883"/>
          </a:xfrm>
          <a:prstGeom prst="rect">
            <a:avLst/>
          </a:prstGeom>
        </p:spPr>
      </p:pic>
      <p:cxnSp>
        <p:nvCxnSpPr>
          <p:cNvPr id="10" name="Conector recto de flecha 9">
            <a:extLst>
              <a:ext uri="{FF2B5EF4-FFF2-40B4-BE49-F238E27FC236}">
                <a16:creationId xmlns:a16="http://schemas.microsoft.com/office/drawing/2014/main" id="{8F47749E-4C77-7485-9E30-2103782C1FDC}"/>
              </a:ext>
            </a:extLst>
          </p:cNvPr>
          <p:cNvCxnSpPr>
            <a:cxnSpLocks/>
            <a:stCxn id="11" idx="2"/>
          </p:cNvCxnSpPr>
          <p:nvPr/>
        </p:nvCxnSpPr>
        <p:spPr>
          <a:xfrm flipH="1" flipV="1">
            <a:off x="1254020" y="3318247"/>
            <a:ext cx="914750" cy="16981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2717D59D-C9DC-C907-276C-F9E027EB6C88}"/>
              </a:ext>
            </a:extLst>
          </p:cNvPr>
          <p:cNvSpPr/>
          <p:nvPr/>
        </p:nvSpPr>
        <p:spPr>
          <a:xfrm>
            <a:off x="2168770" y="3381166"/>
            <a:ext cx="504092" cy="2137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FF0000"/>
              </a:solidFill>
            </a:endParaRPr>
          </a:p>
        </p:txBody>
      </p:sp>
      <p:sp>
        <p:nvSpPr>
          <p:cNvPr id="12" name="Google Shape;1603;p42">
            <a:extLst>
              <a:ext uri="{FF2B5EF4-FFF2-40B4-BE49-F238E27FC236}">
                <a16:creationId xmlns:a16="http://schemas.microsoft.com/office/drawing/2014/main" id="{912973FF-5F94-8839-0FD6-D066373F3A65}"/>
              </a:ext>
            </a:extLst>
          </p:cNvPr>
          <p:cNvSpPr txBox="1"/>
          <p:nvPr/>
        </p:nvSpPr>
        <p:spPr>
          <a:xfrm>
            <a:off x="93785" y="2774763"/>
            <a:ext cx="1277815" cy="786123"/>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variable dependiente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y</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14" name="Elipse 13">
            <a:extLst>
              <a:ext uri="{FF2B5EF4-FFF2-40B4-BE49-F238E27FC236}">
                <a16:creationId xmlns:a16="http://schemas.microsoft.com/office/drawing/2014/main" id="{2A555920-4E29-52AF-2C1D-756C3347D00B}"/>
              </a:ext>
            </a:extLst>
          </p:cNvPr>
          <p:cNvSpPr/>
          <p:nvPr/>
        </p:nvSpPr>
        <p:spPr>
          <a:xfrm>
            <a:off x="3135748" y="3381166"/>
            <a:ext cx="504092" cy="2137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FF0000"/>
              </a:solidFill>
            </a:endParaRPr>
          </a:p>
        </p:txBody>
      </p:sp>
      <p:sp>
        <p:nvSpPr>
          <p:cNvPr id="15" name="Google Shape;1603;p42">
            <a:extLst>
              <a:ext uri="{FF2B5EF4-FFF2-40B4-BE49-F238E27FC236}">
                <a16:creationId xmlns:a16="http://schemas.microsoft.com/office/drawing/2014/main" id="{9F06FEF4-A1E7-E56B-891D-8CAE7AFB4C63}"/>
              </a:ext>
            </a:extLst>
          </p:cNvPr>
          <p:cNvSpPr txBox="1"/>
          <p:nvPr/>
        </p:nvSpPr>
        <p:spPr>
          <a:xfrm>
            <a:off x="7463080" y="2698289"/>
            <a:ext cx="1388815" cy="786123"/>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variable independiente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X</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 </a:t>
            </a:r>
          </a:p>
        </p:txBody>
      </p:sp>
      <p:cxnSp>
        <p:nvCxnSpPr>
          <p:cNvPr id="16" name="Conector recto de flecha 15">
            <a:extLst>
              <a:ext uri="{FF2B5EF4-FFF2-40B4-BE49-F238E27FC236}">
                <a16:creationId xmlns:a16="http://schemas.microsoft.com/office/drawing/2014/main" id="{42A0C581-BD77-FA49-DE40-79FDBAFAE789}"/>
              </a:ext>
            </a:extLst>
          </p:cNvPr>
          <p:cNvCxnSpPr>
            <a:cxnSpLocks/>
          </p:cNvCxnSpPr>
          <p:nvPr/>
        </p:nvCxnSpPr>
        <p:spPr>
          <a:xfrm flipV="1">
            <a:off x="3639840" y="3318247"/>
            <a:ext cx="3921545" cy="1661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Regresión Lineal Simple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Python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87770"/>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518241" y="2320714"/>
            <a:ext cx="0" cy="25103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373702" y="1612417"/>
            <a:ext cx="5481144"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¿Cuál es la función que realiza la regresión lineal simple?</a:t>
            </a: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9144C639-D178-8E14-1478-4785CD2C69A5}"/>
              </a:ext>
            </a:extLst>
          </p:cNvPr>
          <p:cNvSpPr txBox="1"/>
          <p:nvPr/>
        </p:nvSpPr>
        <p:spPr>
          <a:xfrm>
            <a:off x="518240" y="2093002"/>
            <a:ext cx="8333655"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a:t>
            </a:r>
            <a:r>
              <a:rPr lang="es-ES" sz="1600" dirty="0">
                <a:solidFill>
                  <a:srgbClr val="EAFEE8"/>
                </a:solidFill>
                <a:latin typeface="Fira Sans Condensed Light" panose="020B0604020202020204" charset="0"/>
                <a:cs typeface="Times New Roman" panose="02020603050405020304" pitchFamily="18" charset="0"/>
              </a:rPr>
              <a:t>La variable dependiente (“</a:t>
            </a:r>
            <a:r>
              <a:rPr lang="es-ES" sz="1600" b="1" dirty="0">
                <a:solidFill>
                  <a:srgbClr val="EAFEE8"/>
                </a:solidFill>
                <a:latin typeface="Fira Sans Condensed Light" panose="020B0604020202020204" charset="0"/>
                <a:cs typeface="Times New Roman" panose="02020603050405020304" pitchFamily="18" charset="0"/>
              </a:rPr>
              <a:t>y</a:t>
            </a:r>
            <a:r>
              <a:rPr lang="es-ES" sz="1600" dirty="0">
                <a:solidFill>
                  <a:srgbClr val="EAFEE8"/>
                </a:solidFill>
                <a:latin typeface="Fira Sans Condensed Light" panose="020B0604020202020204" charset="0"/>
                <a:cs typeface="Times New Roman" panose="02020603050405020304" pitchFamily="18" charset="0"/>
              </a:rPr>
              <a:t>”) y la variable independiente (</a:t>
            </a:r>
            <a:r>
              <a:rPr lang="es-ES" sz="1600" b="1" dirty="0">
                <a:solidFill>
                  <a:srgbClr val="EAFEE8"/>
                </a:solidFill>
                <a:latin typeface="Fira Sans Condensed Light" panose="020B0604020202020204" charset="0"/>
                <a:cs typeface="Times New Roman" panose="02020603050405020304" pitchFamily="18" charset="0"/>
              </a:rPr>
              <a:t>“X”</a:t>
            </a:r>
            <a:r>
              <a:rPr lang="es-ES" sz="1600" dirty="0">
                <a:solidFill>
                  <a:srgbClr val="EAFEE8"/>
                </a:solidFill>
                <a:latin typeface="Fira Sans Condensed Light" panose="020B0604020202020204" charset="0"/>
                <a:cs typeface="Times New Roman" panose="02020603050405020304" pitchFamily="18" charset="0"/>
              </a:rPr>
              <a:t>) se ingresan como argumentos de entrada a la función de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regresión lineal simple</a:t>
            </a:r>
            <a:r>
              <a:rPr lang="es-ES" sz="1600" dirty="0">
                <a:solidFill>
                  <a:srgbClr val="EAFEE8"/>
                </a:solidFill>
                <a:latin typeface="Fira Sans Condensed Light" panose="020B0604020202020204" charset="0"/>
                <a:cs typeface="Times New Roman" panose="02020603050405020304" pitchFamily="18" charset="0"/>
              </a:rPr>
              <a:t>”, esta función calcula los coeficientes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a:t>
            </a:r>
            <a:r>
              <a:rPr lang="es-ES" sz="1600" dirty="0">
                <a:solidFill>
                  <a:srgbClr val="EAFEE8"/>
                </a:solidFill>
                <a:latin typeface="Fira Sans Condensed Light" panose="020B0604020202020204" charset="0"/>
                <a:cs typeface="Times New Roman" panose="02020603050405020304" pitchFamily="18" charset="0"/>
              </a:rPr>
              <a:t>” y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b</a:t>
            </a:r>
            <a:r>
              <a:rPr lang="es-ES" sz="1600" dirty="0">
                <a:solidFill>
                  <a:srgbClr val="EAFEE8"/>
                </a:solidFill>
                <a:latin typeface="Fira Sans Condensed Light" panose="020B0604020202020204" charset="0"/>
                <a:cs typeface="Times New Roman" panose="02020603050405020304" pitchFamily="18" charset="0"/>
              </a:rPr>
              <a:t>” del siguiente modelo:  </a:t>
            </a:r>
          </a:p>
        </p:txBody>
      </p:sp>
      <p:cxnSp>
        <p:nvCxnSpPr>
          <p:cNvPr id="10" name="Conector recto de flecha 9">
            <a:extLst>
              <a:ext uri="{FF2B5EF4-FFF2-40B4-BE49-F238E27FC236}">
                <a16:creationId xmlns:a16="http://schemas.microsoft.com/office/drawing/2014/main" id="{8F47749E-4C77-7485-9E30-2103782C1FDC}"/>
              </a:ext>
            </a:extLst>
          </p:cNvPr>
          <p:cNvCxnSpPr>
            <a:cxnSpLocks/>
          </p:cNvCxnSpPr>
          <p:nvPr/>
        </p:nvCxnSpPr>
        <p:spPr>
          <a:xfrm flipH="1">
            <a:off x="2731477" y="3896855"/>
            <a:ext cx="1113692" cy="36867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1603;p42">
            <a:extLst>
              <a:ext uri="{FF2B5EF4-FFF2-40B4-BE49-F238E27FC236}">
                <a16:creationId xmlns:a16="http://schemas.microsoft.com/office/drawing/2014/main" id="{912973FF-5F94-8839-0FD6-D066373F3A65}"/>
              </a:ext>
            </a:extLst>
          </p:cNvPr>
          <p:cNvSpPr txBox="1"/>
          <p:nvPr/>
        </p:nvSpPr>
        <p:spPr>
          <a:xfrm>
            <a:off x="1314515" y="3974533"/>
            <a:ext cx="1540565" cy="581998"/>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coeficiente(“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15" name="Google Shape;1603;p42">
            <a:extLst>
              <a:ext uri="{FF2B5EF4-FFF2-40B4-BE49-F238E27FC236}">
                <a16:creationId xmlns:a16="http://schemas.microsoft.com/office/drawing/2014/main" id="{9F06FEF4-A1E7-E56B-891D-8CAE7AFB4C63}"/>
              </a:ext>
            </a:extLst>
          </p:cNvPr>
          <p:cNvSpPr txBox="1"/>
          <p:nvPr/>
        </p:nvSpPr>
        <p:spPr>
          <a:xfrm>
            <a:off x="7334126" y="2877921"/>
            <a:ext cx="1388815" cy="786123"/>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Coeficiente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b</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 </a:t>
            </a:r>
          </a:p>
        </p:txBody>
      </p:sp>
      <p:cxnSp>
        <p:nvCxnSpPr>
          <p:cNvPr id="16" name="Conector recto de flecha 15">
            <a:extLst>
              <a:ext uri="{FF2B5EF4-FFF2-40B4-BE49-F238E27FC236}">
                <a16:creationId xmlns:a16="http://schemas.microsoft.com/office/drawing/2014/main" id="{42A0C581-BD77-FA49-DE40-79FDBAFAE789}"/>
              </a:ext>
            </a:extLst>
          </p:cNvPr>
          <p:cNvCxnSpPr>
            <a:cxnSpLocks/>
          </p:cNvCxnSpPr>
          <p:nvPr/>
        </p:nvCxnSpPr>
        <p:spPr>
          <a:xfrm flipV="1">
            <a:off x="5064369" y="3318247"/>
            <a:ext cx="2497016" cy="42810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603;p42">
            <a:extLst>
              <a:ext uri="{FF2B5EF4-FFF2-40B4-BE49-F238E27FC236}">
                <a16:creationId xmlns:a16="http://schemas.microsoft.com/office/drawing/2014/main" id="{239D8841-78B1-81ED-472B-30D8E4448EEE}"/>
              </a:ext>
            </a:extLst>
          </p:cNvPr>
          <p:cNvSpPr txBox="1"/>
          <p:nvPr/>
        </p:nvSpPr>
        <p:spPr>
          <a:xfrm>
            <a:off x="3112477" y="3267600"/>
            <a:ext cx="2580219" cy="478748"/>
          </a:xfrm>
          <a:prstGeom prst="rect">
            <a:avLst/>
          </a:prstGeom>
          <a:noFill/>
          <a:ln>
            <a:noFill/>
          </a:ln>
        </p:spPr>
        <p:txBody>
          <a:bodyPr spcFirstLastPara="1" wrap="square" lIns="91425" tIns="182875" rIns="91425" bIns="0" anchor="t" anchorCtr="0">
            <a:noAutofit/>
          </a:bodyPr>
          <a:lstStyle/>
          <a:p>
            <a:pPr algn="just"/>
            <a:r>
              <a:rPr lang="es-ES" sz="4000" b="1" dirty="0">
                <a:solidFill>
                  <a:schemeClr val="bg1">
                    <a:lumMod val="60000"/>
                    <a:lumOff val="40000"/>
                  </a:schemeClr>
                </a:solidFill>
                <a:latin typeface="Fira Sans Condensed Light" panose="020B0604020202020204" charset="0"/>
                <a:cs typeface="Times New Roman" panose="02020603050405020304" pitchFamily="18" charset="0"/>
              </a:rPr>
              <a:t>y= </a:t>
            </a:r>
            <a:r>
              <a:rPr lang="es-ES" sz="4000" b="1" dirty="0" err="1">
                <a:solidFill>
                  <a:schemeClr val="bg1">
                    <a:lumMod val="60000"/>
                    <a:lumOff val="40000"/>
                  </a:schemeClr>
                </a:solidFill>
                <a:latin typeface="Fira Sans Condensed Light" panose="020B0604020202020204" charset="0"/>
                <a:cs typeface="Times New Roman" panose="02020603050405020304" pitchFamily="18" charset="0"/>
              </a:rPr>
              <a:t>ax</a:t>
            </a:r>
            <a:r>
              <a:rPr lang="es-ES" sz="4000" b="1" dirty="0">
                <a:solidFill>
                  <a:schemeClr val="bg1">
                    <a:lumMod val="60000"/>
                    <a:lumOff val="40000"/>
                  </a:schemeClr>
                </a:solidFill>
                <a:latin typeface="Fira Sans Condensed Light" panose="020B0604020202020204" charset="0"/>
                <a:cs typeface="Times New Roman" panose="02020603050405020304" pitchFamily="18" charset="0"/>
              </a:rPr>
              <a:t> + b</a:t>
            </a:r>
          </a:p>
        </p:txBody>
      </p:sp>
    </p:spTree>
    <p:extLst>
      <p:ext uri="{BB962C8B-B14F-4D97-AF65-F5344CB8AC3E}">
        <p14:creationId xmlns:p14="http://schemas.microsoft.com/office/powerpoint/2010/main" val="910845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Regresión Lineal Simple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Python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87770"/>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518241" y="2320714"/>
            <a:ext cx="0" cy="25103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373702" y="1612417"/>
            <a:ext cx="5481144"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¿Cuál es la función que realiza la regresión lineal simple?</a:t>
            </a: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9144C639-D178-8E14-1478-4785CD2C69A5}"/>
              </a:ext>
            </a:extLst>
          </p:cNvPr>
          <p:cNvSpPr txBox="1"/>
          <p:nvPr/>
        </p:nvSpPr>
        <p:spPr>
          <a:xfrm>
            <a:off x="518240" y="2093002"/>
            <a:ext cx="8333655"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a:t>
            </a:r>
            <a:r>
              <a:rPr lang="es-ES" sz="1600" dirty="0">
                <a:solidFill>
                  <a:srgbClr val="EAFEE8"/>
                </a:solidFill>
                <a:latin typeface="Fira Sans Condensed Light" panose="020B0604020202020204" charset="0"/>
                <a:cs typeface="Times New Roman" panose="02020603050405020304" pitchFamily="18" charset="0"/>
              </a:rPr>
              <a:t>Con el modelo resultante se puede empezar a hacer predicciones y se puede calcular el coeficiente de correlación para determinar que tan eficiente es el modelo obtenido  :  </a:t>
            </a:r>
          </a:p>
        </p:txBody>
      </p:sp>
      <p:cxnSp>
        <p:nvCxnSpPr>
          <p:cNvPr id="10" name="Conector recto de flecha 9">
            <a:extLst>
              <a:ext uri="{FF2B5EF4-FFF2-40B4-BE49-F238E27FC236}">
                <a16:creationId xmlns:a16="http://schemas.microsoft.com/office/drawing/2014/main" id="{8F47749E-4C77-7485-9E30-2103782C1FDC}"/>
              </a:ext>
            </a:extLst>
          </p:cNvPr>
          <p:cNvCxnSpPr>
            <a:cxnSpLocks/>
          </p:cNvCxnSpPr>
          <p:nvPr/>
        </p:nvCxnSpPr>
        <p:spPr>
          <a:xfrm flipH="1" flipV="1">
            <a:off x="1510365" y="3402975"/>
            <a:ext cx="1448377" cy="34337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1603;p42">
            <a:extLst>
              <a:ext uri="{FF2B5EF4-FFF2-40B4-BE49-F238E27FC236}">
                <a16:creationId xmlns:a16="http://schemas.microsoft.com/office/drawing/2014/main" id="{912973FF-5F94-8839-0FD6-D066373F3A65}"/>
              </a:ext>
            </a:extLst>
          </p:cNvPr>
          <p:cNvSpPr txBox="1"/>
          <p:nvPr/>
        </p:nvSpPr>
        <p:spPr>
          <a:xfrm>
            <a:off x="89294" y="2894425"/>
            <a:ext cx="1540565" cy="581998"/>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Predicciones obtenidas</a:t>
            </a:r>
          </a:p>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a:t>
            </a:r>
            <a:r>
              <a:rPr lang="es-ES" sz="1600" dirty="0">
                <a:solidFill>
                  <a:srgbClr val="EAFEE8"/>
                </a:solidFill>
                <a:latin typeface="Fira Sans Condensed Light" panose="020B0604020202020204" charset="0"/>
                <a:cs typeface="Times New Roman" panose="02020603050405020304" pitchFamily="18" charset="0"/>
              </a:rPr>
              <a:t>total de accidentes</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a:t>
            </a:r>
          </a:p>
        </p:txBody>
      </p:sp>
      <p:sp>
        <p:nvSpPr>
          <p:cNvPr id="15" name="Google Shape;1603;p42">
            <a:extLst>
              <a:ext uri="{FF2B5EF4-FFF2-40B4-BE49-F238E27FC236}">
                <a16:creationId xmlns:a16="http://schemas.microsoft.com/office/drawing/2014/main" id="{9F06FEF4-A1E7-E56B-891D-8CAE7AFB4C63}"/>
              </a:ext>
            </a:extLst>
          </p:cNvPr>
          <p:cNvSpPr txBox="1"/>
          <p:nvPr/>
        </p:nvSpPr>
        <p:spPr>
          <a:xfrm>
            <a:off x="6469460" y="3861751"/>
            <a:ext cx="1946030" cy="786123"/>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Valores de la variable independiente (</a:t>
            </a:r>
            <a:r>
              <a:rPr lang="es-ES" sz="1600" dirty="0">
                <a:solidFill>
                  <a:srgbClr val="EAFEE8"/>
                </a:solidFill>
                <a:latin typeface="Fira Sans Condensed Light" panose="020B0604020202020204" charset="0"/>
                <a:cs typeface="Times New Roman" panose="02020603050405020304" pitchFamily="18" charset="0"/>
              </a:rPr>
              <a:t>alcohol</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 </a:t>
            </a:r>
          </a:p>
        </p:txBody>
      </p:sp>
      <p:cxnSp>
        <p:nvCxnSpPr>
          <p:cNvPr id="16" name="Conector recto de flecha 15">
            <a:extLst>
              <a:ext uri="{FF2B5EF4-FFF2-40B4-BE49-F238E27FC236}">
                <a16:creationId xmlns:a16="http://schemas.microsoft.com/office/drawing/2014/main" id="{42A0C581-BD77-FA49-DE40-79FDBAFAE789}"/>
              </a:ext>
            </a:extLst>
          </p:cNvPr>
          <p:cNvCxnSpPr>
            <a:cxnSpLocks/>
          </p:cNvCxnSpPr>
          <p:nvPr/>
        </p:nvCxnSpPr>
        <p:spPr>
          <a:xfrm>
            <a:off x="4829908" y="3997569"/>
            <a:ext cx="1853750" cy="4446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1603;p42">
            <a:extLst>
              <a:ext uri="{FF2B5EF4-FFF2-40B4-BE49-F238E27FC236}">
                <a16:creationId xmlns:a16="http://schemas.microsoft.com/office/drawing/2014/main" id="{239D8841-78B1-81ED-472B-30D8E4448EEE}"/>
              </a:ext>
            </a:extLst>
          </p:cNvPr>
          <p:cNvSpPr txBox="1"/>
          <p:nvPr/>
        </p:nvSpPr>
        <p:spPr>
          <a:xfrm>
            <a:off x="2855081" y="3267600"/>
            <a:ext cx="3569166" cy="478748"/>
          </a:xfrm>
          <a:prstGeom prst="rect">
            <a:avLst/>
          </a:prstGeom>
          <a:noFill/>
          <a:ln>
            <a:noFill/>
          </a:ln>
        </p:spPr>
        <p:txBody>
          <a:bodyPr spcFirstLastPara="1" wrap="square" lIns="91425" tIns="182875" rIns="91425" bIns="0" anchor="t" anchorCtr="0">
            <a:noAutofit/>
          </a:bodyPr>
          <a:lstStyle/>
          <a:p>
            <a:pPr algn="just"/>
            <a:r>
              <a:rPr lang="es-ES" sz="4000" b="1" dirty="0">
                <a:solidFill>
                  <a:schemeClr val="bg1">
                    <a:lumMod val="60000"/>
                    <a:lumOff val="40000"/>
                  </a:schemeClr>
                </a:solidFill>
                <a:latin typeface="Fira Sans Condensed Light" panose="020B0604020202020204" charset="0"/>
                <a:cs typeface="Times New Roman" panose="02020603050405020304" pitchFamily="18" charset="0"/>
              </a:rPr>
              <a:t>y= 2.032x + 5.857</a:t>
            </a:r>
          </a:p>
        </p:txBody>
      </p:sp>
      <p:pic>
        <p:nvPicPr>
          <p:cNvPr id="13" name="Imagen 12">
            <a:extLst>
              <a:ext uri="{FF2B5EF4-FFF2-40B4-BE49-F238E27FC236}">
                <a16:creationId xmlns:a16="http://schemas.microsoft.com/office/drawing/2014/main" id="{879BA2DC-0E71-1F63-62E1-8B1535403274}"/>
              </a:ext>
            </a:extLst>
          </p:cNvPr>
          <p:cNvPicPr>
            <a:picLocks noChangeAspect="1"/>
          </p:cNvPicPr>
          <p:nvPr/>
        </p:nvPicPr>
        <p:blipFill rotWithShape="1">
          <a:blip r:embed="rId4"/>
          <a:srcRect t="-10908" r="7187" b="1"/>
          <a:stretch/>
        </p:blipFill>
        <p:spPr>
          <a:xfrm>
            <a:off x="6506470" y="2822971"/>
            <a:ext cx="2524986" cy="645482"/>
          </a:xfrm>
          <a:prstGeom prst="rect">
            <a:avLst/>
          </a:prstGeom>
        </p:spPr>
      </p:pic>
    </p:spTree>
    <p:extLst>
      <p:ext uri="{BB962C8B-B14F-4D97-AF65-F5344CB8AC3E}">
        <p14:creationId xmlns:p14="http://schemas.microsoft.com/office/powerpoint/2010/main" val="1109643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Regresión Lineal Simple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Python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87770"/>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518241" y="2320714"/>
            <a:ext cx="0" cy="25103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373702" y="1612417"/>
            <a:ext cx="5481144"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¿Cuál es la función que realiza la regresión lineal simple?</a:t>
            </a: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9144C639-D178-8E14-1478-4785CD2C69A5}"/>
              </a:ext>
            </a:extLst>
          </p:cNvPr>
          <p:cNvSpPr txBox="1"/>
          <p:nvPr/>
        </p:nvSpPr>
        <p:spPr>
          <a:xfrm>
            <a:off x="518240" y="2093002"/>
            <a:ext cx="8333655"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a:t>
            </a:r>
            <a:r>
              <a:rPr lang="es-ES" sz="1600" dirty="0">
                <a:solidFill>
                  <a:srgbClr val="EAFEE8"/>
                </a:solidFill>
                <a:latin typeface="Fira Sans Condensed Light" panose="020B0604020202020204" charset="0"/>
                <a:cs typeface="Times New Roman" panose="02020603050405020304" pitchFamily="18" charset="0"/>
              </a:rPr>
              <a:t>Se agregan las predicciones obtenidas al </a:t>
            </a:r>
            <a:r>
              <a:rPr lang="es-ES" sz="1600" dirty="0" err="1">
                <a:solidFill>
                  <a:srgbClr val="EAFEE8"/>
                </a:solidFill>
                <a:latin typeface="Fira Sans Condensed Light" panose="020B0604020202020204" charset="0"/>
                <a:cs typeface="Times New Roman" panose="02020603050405020304" pitchFamily="18" charset="0"/>
              </a:rPr>
              <a:t>dataframe</a:t>
            </a:r>
            <a:r>
              <a:rPr lang="es-ES" sz="1600" dirty="0">
                <a:solidFill>
                  <a:srgbClr val="EAFEE8"/>
                </a:solidFill>
                <a:latin typeface="Fira Sans Condensed Light" panose="020B0604020202020204" charset="0"/>
                <a:cs typeface="Times New Roman" panose="02020603050405020304" pitchFamily="18" charset="0"/>
              </a:rPr>
              <a:t> original para compararlas con los valores reales:  </a:t>
            </a:r>
          </a:p>
        </p:txBody>
      </p:sp>
      <p:sp>
        <p:nvSpPr>
          <p:cNvPr id="12" name="Google Shape;1603;p42">
            <a:extLst>
              <a:ext uri="{FF2B5EF4-FFF2-40B4-BE49-F238E27FC236}">
                <a16:creationId xmlns:a16="http://schemas.microsoft.com/office/drawing/2014/main" id="{912973FF-5F94-8839-0FD6-D066373F3A65}"/>
              </a:ext>
            </a:extLst>
          </p:cNvPr>
          <p:cNvSpPr txBox="1"/>
          <p:nvPr/>
        </p:nvSpPr>
        <p:spPr>
          <a:xfrm>
            <a:off x="89294" y="2894425"/>
            <a:ext cx="1540565" cy="581998"/>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Predicciones obtenidas</a:t>
            </a:r>
          </a:p>
        </p:txBody>
      </p:sp>
      <p:sp>
        <p:nvSpPr>
          <p:cNvPr id="15" name="Google Shape;1603;p42">
            <a:extLst>
              <a:ext uri="{FF2B5EF4-FFF2-40B4-BE49-F238E27FC236}">
                <a16:creationId xmlns:a16="http://schemas.microsoft.com/office/drawing/2014/main" id="{9F06FEF4-A1E7-E56B-891D-8CAE7AFB4C63}"/>
              </a:ext>
            </a:extLst>
          </p:cNvPr>
          <p:cNvSpPr txBox="1"/>
          <p:nvPr/>
        </p:nvSpPr>
        <p:spPr>
          <a:xfrm>
            <a:off x="-113439" y="3799098"/>
            <a:ext cx="1946030" cy="786123"/>
          </a:xfrm>
          <a:prstGeom prst="rect">
            <a:avLst/>
          </a:prstGeom>
          <a:noFill/>
          <a:ln>
            <a:noFill/>
          </a:ln>
        </p:spPr>
        <p:txBody>
          <a:bodyPr spcFirstLastPara="1" wrap="square" lIns="91425" tIns="182875" rIns="91425" bIns="0" anchor="t" anchorCtr="0">
            <a:noAutofit/>
          </a:bodyPr>
          <a:lstStyle/>
          <a:p>
            <a:pPr algn="ct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Valores reales</a:t>
            </a:r>
          </a:p>
        </p:txBody>
      </p:sp>
      <p:pic>
        <p:nvPicPr>
          <p:cNvPr id="4" name="Imagen 3">
            <a:extLst>
              <a:ext uri="{FF2B5EF4-FFF2-40B4-BE49-F238E27FC236}">
                <a16:creationId xmlns:a16="http://schemas.microsoft.com/office/drawing/2014/main" id="{784A18D7-1808-ED27-0AD4-F45847115012}"/>
              </a:ext>
            </a:extLst>
          </p:cNvPr>
          <p:cNvPicPr>
            <a:picLocks noChangeAspect="1"/>
          </p:cNvPicPr>
          <p:nvPr/>
        </p:nvPicPr>
        <p:blipFill>
          <a:blip r:embed="rId4"/>
          <a:stretch>
            <a:fillRect/>
          </a:stretch>
        </p:blipFill>
        <p:spPr>
          <a:xfrm>
            <a:off x="2230314" y="2824929"/>
            <a:ext cx="4839690" cy="1980303"/>
          </a:xfrm>
          <a:prstGeom prst="rect">
            <a:avLst/>
          </a:prstGeom>
        </p:spPr>
      </p:pic>
      <p:cxnSp>
        <p:nvCxnSpPr>
          <p:cNvPr id="16" name="Conector recto de flecha 15">
            <a:extLst>
              <a:ext uri="{FF2B5EF4-FFF2-40B4-BE49-F238E27FC236}">
                <a16:creationId xmlns:a16="http://schemas.microsoft.com/office/drawing/2014/main" id="{42A0C581-BD77-FA49-DE40-79FDBAFAE789}"/>
              </a:ext>
            </a:extLst>
          </p:cNvPr>
          <p:cNvCxnSpPr>
            <a:cxnSpLocks/>
          </p:cNvCxnSpPr>
          <p:nvPr/>
        </p:nvCxnSpPr>
        <p:spPr>
          <a:xfrm flipH="1">
            <a:off x="1493094" y="2995750"/>
            <a:ext cx="2022325" cy="101354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8F47749E-4C77-7485-9E30-2103782C1FDC}"/>
              </a:ext>
            </a:extLst>
          </p:cNvPr>
          <p:cNvCxnSpPr>
            <a:cxnSpLocks/>
          </p:cNvCxnSpPr>
          <p:nvPr/>
        </p:nvCxnSpPr>
        <p:spPr>
          <a:xfrm flipH="1">
            <a:off x="1493094" y="2977662"/>
            <a:ext cx="1050814" cy="2404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874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7" name="Imagen 6">
            <a:extLst>
              <a:ext uri="{FF2B5EF4-FFF2-40B4-BE49-F238E27FC236}">
                <a16:creationId xmlns:a16="http://schemas.microsoft.com/office/drawing/2014/main" id="{0029E185-248C-62D2-5F96-B585ADD289B3}"/>
              </a:ext>
            </a:extLst>
          </p:cNvPr>
          <p:cNvPicPr>
            <a:picLocks noChangeAspect="1"/>
          </p:cNvPicPr>
          <p:nvPr/>
        </p:nvPicPr>
        <p:blipFill>
          <a:blip r:embed="rId3"/>
          <a:stretch>
            <a:fillRect/>
          </a:stretch>
        </p:blipFill>
        <p:spPr>
          <a:xfrm>
            <a:off x="3299214" y="2613490"/>
            <a:ext cx="3537582" cy="2293995"/>
          </a:xfrm>
          <a:prstGeom prst="rect">
            <a:avLst/>
          </a:prstGeom>
        </p:spPr>
      </p:pic>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Regresión Lineal Simple</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Python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87770"/>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518241" y="2320714"/>
            <a:ext cx="0" cy="25103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373702" y="1612417"/>
            <a:ext cx="5481144"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¿Cuál es la función que realiza la regresión lineal simple?</a:t>
            </a: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9144C639-D178-8E14-1478-4785CD2C69A5}"/>
              </a:ext>
            </a:extLst>
          </p:cNvPr>
          <p:cNvSpPr txBox="1"/>
          <p:nvPr/>
        </p:nvSpPr>
        <p:spPr>
          <a:xfrm>
            <a:off x="518240" y="2093002"/>
            <a:ext cx="8333655"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a:t>
            </a:r>
            <a:r>
              <a:rPr lang="es-ES" sz="1600" dirty="0">
                <a:solidFill>
                  <a:srgbClr val="EAFEE8"/>
                </a:solidFill>
                <a:latin typeface="Fira Sans Condensed Light" panose="020B0604020202020204" charset="0"/>
                <a:cs typeface="Times New Roman" panose="02020603050405020304" pitchFamily="18" charset="0"/>
              </a:rPr>
              <a:t>Se grafican las predicciones obtenidas para compararlas con los valores reales:  </a:t>
            </a:r>
          </a:p>
        </p:txBody>
      </p:sp>
      <p:sp>
        <p:nvSpPr>
          <p:cNvPr id="12" name="Google Shape;1603;p42">
            <a:extLst>
              <a:ext uri="{FF2B5EF4-FFF2-40B4-BE49-F238E27FC236}">
                <a16:creationId xmlns:a16="http://schemas.microsoft.com/office/drawing/2014/main" id="{912973FF-5F94-8839-0FD6-D066373F3A65}"/>
              </a:ext>
            </a:extLst>
          </p:cNvPr>
          <p:cNvSpPr txBox="1"/>
          <p:nvPr/>
        </p:nvSpPr>
        <p:spPr>
          <a:xfrm>
            <a:off x="1062308" y="2799168"/>
            <a:ext cx="1540565" cy="581998"/>
          </a:xfrm>
          <a:prstGeom prst="rect">
            <a:avLst/>
          </a:prstGeom>
          <a:noFill/>
          <a:ln>
            <a:noFill/>
          </a:ln>
        </p:spPr>
        <p:txBody>
          <a:bodyPr spcFirstLastPara="1" wrap="square" lIns="91425" tIns="182875" rIns="91425" bIns="0" anchor="t" anchorCtr="0">
            <a:noAutofit/>
          </a:bodyPr>
          <a:lstStyle/>
          <a:p>
            <a:pPr algn="ctr"/>
            <a:r>
              <a:rPr lang="es-ES" sz="1600" dirty="0">
                <a:solidFill>
                  <a:srgbClr val="FF0000"/>
                </a:solidFill>
                <a:latin typeface="Fira Sans Condensed Light" panose="020B0604020202020204" charset="0"/>
                <a:cs typeface="Times New Roman" panose="02020603050405020304" pitchFamily="18" charset="0"/>
              </a:rPr>
              <a:t>Predicciones obtenidas</a:t>
            </a:r>
          </a:p>
        </p:txBody>
      </p:sp>
      <p:sp>
        <p:nvSpPr>
          <p:cNvPr id="15" name="Google Shape;1603;p42">
            <a:extLst>
              <a:ext uri="{FF2B5EF4-FFF2-40B4-BE49-F238E27FC236}">
                <a16:creationId xmlns:a16="http://schemas.microsoft.com/office/drawing/2014/main" id="{9F06FEF4-A1E7-E56B-891D-8CAE7AFB4C63}"/>
              </a:ext>
            </a:extLst>
          </p:cNvPr>
          <p:cNvSpPr txBox="1"/>
          <p:nvPr/>
        </p:nvSpPr>
        <p:spPr>
          <a:xfrm>
            <a:off x="859575" y="3803782"/>
            <a:ext cx="1946030" cy="786123"/>
          </a:xfrm>
          <a:prstGeom prst="rect">
            <a:avLst/>
          </a:prstGeom>
          <a:noFill/>
          <a:ln>
            <a:noFill/>
          </a:ln>
        </p:spPr>
        <p:txBody>
          <a:bodyPr spcFirstLastPara="1" wrap="square" lIns="91425" tIns="182875" rIns="91425" bIns="0" anchor="t" anchorCtr="0">
            <a:noAutofit/>
          </a:bodyPr>
          <a:lstStyle/>
          <a:p>
            <a:pPr algn="ctr"/>
            <a:r>
              <a:rPr lang="es-ES" sz="1600" dirty="0">
                <a:solidFill>
                  <a:srgbClr val="00B0F0"/>
                </a:solidFill>
                <a:latin typeface="Fira Sans Condensed Light" panose="020B0604020202020204" charset="0"/>
                <a:cs typeface="Times New Roman" panose="02020603050405020304" pitchFamily="18" charset="0"/>
              </a:rPr>
              <a:t>Valores reales</a:t>
            </a:r>
          </a:p>
        </p:txBody>
      </p:sp>
    </p:spTree>
    <p:extLst>
      <p:ext uri="{BB962C8B-B14F-4D97-AF65-F5344CB8AC3E}">
        <p14:creationId xmlns:p14="http://schemas.microsoft.com/office/powerpoint/2010/main" val="2558789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349985" y="869059"/>
            <a:ext cx="6551558" cy="572700"/>
          </a:xfrm>
          <a:prstGeom prst="rect">
            <a:avLst/>
          </a:prstGeom>
        </p:spPr>
        <p:txBody>
          <a:bodyPr spcFirstLastPara="1" wrap="square" lIns="91425" tIns="91425" rIns="91425" bIns="91425" anchor="t" anchorCtr="0">
            <a:noAutofit/>
          </a:bodyPr>
          <a:lstStyle/>
          <a:p>
            <a:pPr lvl="0"/>
            <a:r>
              <a:rPr lang="en" dirty="0"/>
              <a:t>Coeficiente de Correlación de Pearson</a:t>
            </a:r>
            <a:endParaRPr dirty="0"/>
          </a:p>
        </p:txBody>
      </p:sp>
      <p:sp>
        <p:nvSpPr>
          <p:cNvPr id="17" name="Google Shape;1603;p42"/>
          <p:cNvSpPr txBox="1"/>
          <p:nvPr/>
        </p:nvSpPr>
        <p:spPr>
          <a:xfrm>
            <a:off x="1371644" y="1523281"/>
            <a:ext cx="7108328" cy="947781"/>
          </a:xfrm>
          <a:prstGeom prst="rect">
            <a:avLst/>
          </a:prstGeom>
          <a:noFill/>
          <a:ln>
            <a:noFill/>
          </a:ln>
        </p:spPr>
        <p:txBody>
          <a:bodyPr spcFirstLastPara="1" wrap="square" lIns="91425" tIns="182875" rIns="91425" bIns="0" anchor="t" anchorCtr="0">
            <a:noAutofit/>
          </a:bodyPr>
          <a:lstStyle/>
          <a:p>
            <a:pPr algn="just">
              <a:spcAft>
                <a:spcPts val="1600"/>
              </a:spcAft>
            </a:pPr>
            <a:r>
              <a:rPr lang="es-ES" sz="1600" dirty="0">
                <a:solidFill>
                  <a:schemeClr val="tx2"/>
                </a:solidFill>
                <a:latin typeface="Fira Sans Condensed Light" panose="020B0604020202020204" charset="0"/>
              </a:rPr>
              <a:t>El coeficiente de correlación de </a:t>
            </a:r>
            <a:r>
              <a:rPr lang="es-ES" sz="1600" dirty="0" err="1">
                <a:solidFill>
                  <a:schemeClr val="tx2"/>
                </a:solidFill>
                <a:latin typeface="Fira Sans Condensed Light" panose="020B0604020202020204" charset="0"/>
              </a:rPr>
              <a:t>Pearson</a:t>
            </a:r>
            <a:r>
              <a:rPr lang="es-ES" sz="1600" dirty="0">
                <a:solidFill>
                  <a:schemeClr val="tx2"/>
                </a:solidFill>
                <a:latin typeface="Fira Sans Condensed Light" panose="020B0604020202020204" charset="0"/>
              </a:rPr>
              <a:t> (</a:t>
            </a:r>
            <a:r>
              <a:rPr lang="es-ES" sz="1600" b="1" dirty="0">
                <a:solidFill>
                  <a:schemeClr val="tx2"/>
                </a:solidFill>
                <a:latin typeface="Fira Sans Condensed Light" panose="020B0604020202020204" charset="0"/>
              </a:rPr>
              <a:t>R</a:t>
            </a:r>
            <a:r>
              <a:rPr lang="es-ES" sz="1600" dirty="0">
                <a:solidFill>
                  <a:schemeClr val="tx2"/>
                </a:solidFill>
                <a:latin typeface="Fira Sans Condensed Light" panose="020B0604020202020204" charset="0"/>
              </a:rPr>
              <a:t>) es una prueba estadística que permite analizar la relación entre dos variables medidas en un nivel por intervalos o de razón </a:t>
            </a:r>
            <a:r>
              <a:rPr lang="es-ES" sz="1600" dirty="0" err="1">
                <a:solidFill>
                  <a:schemeClr val="tx2"/>
                </a:solidFill>
                <a:latin typeface="Fira Sans Condensed Light" panose="020B0604020202020204" charset="0"/>
              </a:rPr>
              <a:t>Pearson</a:t>
            </a:r>
            <a:r>
              <a:rPr lang="es-ES" sz="1600" dirty="0">
                <a:solidFill>
                  <a:schemeClr val="tx2"/>
                </a:solidFill>
                <a:latin typeface="Fira Sans Condensed Light" panose="020B0604020202020204" charset="0"/>
              </a:rPr>
              <a:t>. </a:t>
            </a:r>
          </a:p>
          <a:p>
            <a:pPr algn="just">
              <a:spcAft>
                <a:spcPts val="1600"/>
              </a:spcAft>
            </a:pPr>
            <a:endParaRPr lang="es-ES" dirty="0">
              <a:solidFill>
                <a:schemeClr val="tx2"/>
              </a:solidFill>
              <a:latin typeface="Fira Sans Condensed Light" panose="020B0604020202020204" charset="0"/>
            </a:endParaRPr>
          </a:p>
          <a:p>
            <a:pPr algn="just">
              <a:spcAft>
                <a:spcPts val="1600"/>
              </a:spcAft>
            </a:pPr>
            <a:endParaRPr lang="en-US" dirty="0">
              <a:solidFill>
                <a:schemeClr val="tx2"/>
              </a:solidFill>
              <a:latin typeface="Fira Sans Condensed Light" panose="020B0604020202020204" charset="0"/>
            </a:endParaRP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grpSp>
        <p:nvGrpSpPr>
          <p:cNvPr id="2" name="Google Shape;1605;p42"/>
          <p:cNvGrpSpPr/>
          <p:nvPr/>
        </p:nvGrpSpPr>
        <p:grpSpPr>
          <a:xfrm>
            <a:off x="619933" y="1707476"/>
            <a:ext cx="635477" cy="633411"/>
            <a:chOff x="6039282" y="1042577"/>
            <a:chExt cx="734315" cy="731929"/>
          </a:xfrm>
        </p:grpSpPr>
        <p:sp>
          <p:nvSpPr>
            <p:cNvPr id="19"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1"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43" name="Google Shape;682;p35"/>
          <p:cNvSpPr txBox="1">
            <a:spLocks noGrp="1"/>
          </p:cNvSpPr>
          <p:nvPr>
            <p:ph type="title" idx="15"/>
          </p:nvPr>
        </p:nvSpPr>
        <p:spPr>
          <a:xfrm>
            <a:off x="328209" y="2806763"/>
            <a:ext cx="6551558" cy="572700"/>
          </a:xfrm>
          <a:prstGeom prst="rect">
            <a:avLst/>
          </a:prstGeom>
        </p:spPr>
        <p:txBody>
          <a:bodyPr spcFirstLastPara="1" wrap="square" lIns="91425" tIns="91425" rIns="91425" bIns="91425" anchor="t" anchorCtr="0">
            <a:noAutofit/>
          </a:bodyPr>
          <a:lstStyle/>
          <a:p>
            <a:pPr lvl="0"/>
            <a:r>
              <a:rPr lang="en" dirty="0"/>
              <a:t>Coeficiente de Determinación</a:t>
            </a:r>
            <a:endParaRPr dirty="0"/>
          </a:p>
        </p:txBody>
      </p:sp>
      <p:sp>
        <p:nvSpPr>
          <p:cNvPr id="45" name="Google Shape;1603;p42"/>
          <p:cNvSpPr txBox="1"/>
          <p:nvPr/>
        </p:nvSpPr>
        <p:spPr>
          <a:xfrm>
            <a:off x="1349868" y="3460985"/>
            <a:ext cx="7108328" cy="947781"/>
          </a:xfrm>
          <a:prstGeom prst="rect">
            <a:avLst/>
          </a:prstGeom>
          <a:noFill/>
          <a:ln>
            <a:noFill/>
          </a:ln>
        </p:spPr>
        <p:txBody>
          <a:bodyPr spcFirstLastPara="1" wrap="square" lIns="91425" tIns="182875" rIns="91425" bIns="0" anchor="t" anchorCtr="0">
            <a:noAutofit/>
          </a:bodyPr>
          <a:lstStyle/>
          <a:p>
            <a:pPr algn="just">
              <a:spcAft>
                <a:spcPts val="1600"/>
              </a:spcAft>
            </a:pPr>
            <a:r>
              <a:rPr lang="es-ES" sz="1600" dirty="0">
                <a:solidFill>
                  <a:schemeClr val="tx2"/>
                </a:solidFill>
                <a:latin typeface="Fira Sans Condensed Light" panose="020B0604020202020204" charset="0"/>
              </a:rPr>
              <a:t>El coeficiente de determinación (</a:t>
            </a:r>
            <a:r>
              <a:rPr lang="es-ES" sz="1600" b="1" dirty="0">
                <a:solidFill>
                  <a:schemeClr val="tx2"/>
                </a:solidFill>
                <a:latin typeface="Fira Sans Condensed Light" panose="020B0604020202020204" charset="0"/>
              </a:rPr>
              <a:t>R cuadrado</a:t>
            </a:r>
            <a:r>
              <a:rPr lang="es-ES" sz="1600" dirty="0">
                <a:solidFill>
                  <a:schemeClr val="tx2"/>
                </a:solidFill>
                <a:latin typeface="Fira Sans Condensed Light" panose="020B0604020202020204" charset="0"/>
              </a:rPr>
              <a:t>) indica la cantidad proporcional de variación en la variable de respuesta y, explicada según las variables independientes X en el modelo de regresión lineal. Cuanto mayor sea el R cuadrado, mayor será la variabilidad explicada por el modelo de regresión lineal.. </a:t>
            </a:r>
          </a:p>
          <a:p>
            <a:pPr algn="just">
              <a:spcAft>
                <a:spcPts val="1600"/>
              </a:spcAft>
            </a:pPr>
            <a:endParaRPr lang="es-ES" dirty="0">
              <a:solidFill>
                <a:schemeClr val="tx2"/>
              </a:solidFill>
              <a:latin typeface="Fira Sans Condensed Light" panose="020B0604020202020204" charset="0"/>
            </a:endParaRPr>
          </a:p>
          <a:p>
            <a:pPr algn="just">
              <a:spcAft>
                <a:spcPts val="1600"/>
              </a:spcAft>
            </a:pPr>
            <a:endParaRPr lang="en-US" dirty="0">
              <a:solidFill>
                <a:schemeClr val="tx2"/>
              </a:solidFill>
              <a:latin typeface="Fira Sans Condensed Light" panose="020B0604020202020204" charset="0"/>
            </a:endParaRP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grpSp>
        <p:nvGrpSpPr>
          <p:cNvPr id="51" name="Google Shape;1605;p42"/>
          <p:cNvGrpSpPr/>
          <p:nvPr/>
        </p:nvGrpSpPr>
        <p:grpSpPr>
          <a:xfrm>
            <a:off x="598157" y="3645180"/>
            <a:ext cx="635477" cy="633411"/>
            <a:chOff x="6039282" y="1042577"/>
            <a:chExt cx="734315" cy="731929"/>
          </a:xfrm>
        </p:grpSpPr>
        <p:sp>
          <p:nvSpPr>
            <p:cNvPr id="52"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83164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349985" y="662225"/>
            <a:ext cx="3579758" cy="572700"/>
          </a:xfrm>
          <a:prstGeom prst="rect">
            <a:avLst/>
          </a:prstGeom>
        </p:spPr>
        <p:txBody>
          <a:bodyPr spcFirstLastPara="1" wrap="square" lIns="91425" tIns="91425" rIns="91425" bIns="91425" anchor="t" anchorCtr="0">
            <a:noAutofit/>
          </a:bodyPr>
          <a:lstStyle/>
          <a:p>
            <a:pPr lvl="0"/>
            <a:r>
              <a:rPr lang="en" dirty="0"/>
              <a:t>Escala de Correlación</a:t>
            </a:r>
            <a:endParaRPr dirty="0"/>
          </a:p>
        </p:txBody>
      </p:sp>
      <p:sp>
        <p:nvSpPr>
          <p:cNvPr id="17" name="Google Shape;1603;p42"/>
          <p:cNvSpPr txBox="1"/>
          <p:nvPr/>
        </p:nvSpPr>
        <p:spPr>
          <a:xfrm>
            <a:off x="1382529" y="1120505"/>
            <a:ext cx="7108328" cy="633300"/>
          </a:xfrm>
          <a:prstGeom prst="rect">
            <a:avLst/>
          </a:prstGeom>
          <a:noFill/>
          <a:ln>
            <a:noFill/>
          </a:ln>
        </p:spPr>
        <p:txBody>
          <a:bodyPr spcFirstLastPara="1" wrap="square" lIns="91425" tIns="182875" rIns="91425" bIns="0" anchor="t" anchorCtr="0">
            <a:noAutofit/>
          </a:bodyPr>
          <a:lstStyle/>
          <a:p>
            <a:pPr algn="just">
              <a:spcAft>
                <a:spcPts val="1600"/>
              </a:spcAft>
            </a:pPr>
            <a:r>
              <a:rPr lang="es-ES" dirty="0">
                <a:solidFill>
                  <a:schemeClr val="tx2"/>
                </a:solidFill>
                <a:latin typeface="Fira Sans Condensed Light" panose="020B0604020202020204" charset="0"/>
              </a:rPr>
              <a:t>El coeficiente puede variar de -1 a 1, donde el signo indica la dirección de la correlación y el valor numérico, la magnitud de la correlación. En este contexto se resumen algunos criterios de interpretación:</a:t>
            </a:r>
          </a:p>
          <a:p>
            <a:pPr algn="just">
              <a:spcAft>
                <a:spcPts val="1600"/>
              </a:spcAft>
            </a:pPr>
            <a:endParaRPr lang="es-ES" dirty="0">
              <a:solidFill>
                <a:schemeClr val="tx2"/>
              </a:solidFill>
              <a:latin typeface="Fira Sans Condensed Light" panose="020B0604020202020204" charset="0"/>
            </a:endParaRPr>
          </a:p>
          <a:p>
            <a:pPr algn="just">
              <a:spcAft>
                <a:spcPts val="1600"/>
              </a:spcAft>
            </a:pPr>
            <a:endParaRPr lang="en-US" dirty="0">
              <a:solidFill>
                <a:schemeClr val="tx2"/>
              </a:solidFill>
              <a:latin typeface="Fira Sans Condensed Light" panose="020B0604020202020204" charset="0"/>
            </a:endParaRP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grpSp>
        <p:nvGrpSpPr>
          <p:cNvPr id="2" name="Google Shape;1605;p42"/>
          <p:cNvGrpSpPr/>
          <p:nvPr/>
        </p:nvGrpSpPr>
        <p:grpSpPr>
          <a:xfrm>
            <a:off x="619933" y="1326466"/>
            <a:ext cx="635477" cy="633411"/>
            <a:chOff x="6039282" y="1042577"/>
            <a:chExt cx="734315" cy="731929"/>
          </a:xfrm>
        </p:grpSpPr>
        <p:sp>
          <p:nvSpPr>
            <p:cNvPr id="19"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1"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graphicFrame>
        <p:nvGraphicFramePr>
          <p:cNvPr id="40" name="Google Shape;8935;p54"/>
          <p:cNvGraphicFramePr/>
          <p:nvPr>
            <p:extLst>
              <p:ext uri="{D42A27DB-BD31-4B8C-83A1-F6EECF244321}">
                <p14:modId xmlns:p14="http://schemas.microsoft.com/office/powerpoint/2010/main" val="2223714566"/>
              </p:ext>
            </p:extLst>
          </p:nvPr>
        </p:nvGraphicFramePr>
        <p:xfrm>
          <a:off x="1778845" y="2002062"/>
          <a:ext cx="2814212" cy="3108780"/>
        </p:xfrm>
        <a:graphic>
          <a:graphicData uri="http://schemas.openxmlformats.org/drawingml/2006/table">
            <a:tbl>
              <a:tblPr>
                <a:noFill/>
                <a:tableStyleId>{95E397FE-706D-4E7D-AA01-638484C1D090}</a:tableStyleId>
              </a:tblPr>
              <a:tblGrid>
                <a:gridCol w="671073">
                  <a:extLst>
                    <a:ext uri="{9D8B030D-6E8A-4147-A177-3AD203B41FA5}">
                      <a16:colId xmlns:a16="http://schemas.microsoft.com/office/drawing/2014/main" val="20000"/>
                    </a:ext>
                  </a:extLst>
                </a:gridCol>
                <a:gridCol w="2143139">
                  <a:extLst>
                    <a:ext uri="{9D8B030D-6E8A-4147-A177-3AD203B41FA5}">
                      <a16:colId xmlns:a16="http://schemas.microsoft.com/office/drawing/2014/main" val="20001"/>
                    </a:ext>
                  </a:extLst>
                </a:gridCol>
              </a:tblGrid>
              <a:tr h="311388">
                <a:tc>
                  <a:txBody>
                    <a:bodyPr/>
                    <a:lstStyle/>
                    <a:p>
                      <a:pPr marL="0" lvl="0" indent="0" algn="l" rtl="0">
                        <a:spcBef>
                          <a:spcPts val="0"/>
                        </a:spcBef>
                        <a:spcAft>
                          <a:spcPts val="0"/>
                        </a:spcAft>
                        <a:buNone/>
                      </a:pPr>
                      <a:r>
                        <a:rPr lang="en-US" sz="1200" dirty="0">
                          <a:solidFill>
                            <a:srgbClr val="FF0000"/>
                          </a:solidFill>
                          <a:latin typeface="Fira Sans Condensed Light" panose="020B0604020202020204" charset="0"/>
                        </a:rPr>
                        <a:t>-1</a:t>
                      </a:r>
                      <a:endParaRPr sz="1200" dirty="0">
                        <a:solidFill>
                          <a:srgbClr val="FF000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s-ES" sz="1200" dirty="0">
                          <a:solidFill>
                            <a:schemeClr val="tx2"/>
                          </a:solidFill>
                          <a:latin typeface="Fira Sans Condensed Light" panose="020B0604020202020204" charset="0"/>
                        </a:rPr>
                        <a:t>Correlación negativa perfecta</a:t>
                      </a:r>
                      <a:endParaRPr sz="1200" dirty="0">
                        <a:solidFill>
                          <a:schemeClr val="tx2"/>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467095">
                <a:tc>
                  <a:txBody>
                    <a:bodyPr/>
                    <a:lstStyle/>
                    <a:p>
                      <a:pPr marL="0" lvl="0" indent="0" algn="l" rtl="0">
                        <a:spcBef>
                          <a:spcPts val="0"/>
                        </a:spcBef>
                        <a:spcAft>
                          <a:spcPts val="0"/>
                        </a:spcAft>
                        <a:buNone/>
                      </a:pPr>
                      <a:r>
                        <a:rPr lang="en-US" sz="1200" dirty="0">
                          <a:solidFill>
                            <a:srgbClr val="FF0000"/>
                          </a:solidFill>
                          <a:latin typeface="Fira Sans Condensed Light" panose="020B0604020202020204" charset="0"/>
                        </a:rPr>
                        <a:t>-0,90</a:t>
                      </a:r>
                      <a:endParaRPr sz="1200" dirty="0">
                        <a:solidFill>
                          <a:srgbClr val="FF000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s-ES" sz="1200" dirty="0">
                          <a:solidFill>
                            <a:schemeClr val="tx2"/>
                          </a:solidFill>
                          <a:latin typeface="Fira Sans Condensed Light" panose="020B0604020202020204" charset="0"/>
                        </a:rPr>
                        <a:t>Correlación negativa muy fuerte</a:t>
                      </a:r>
                      <a:endParaRPr sz="1200" dirty="0">
                        <a:solidFill>
                          <a:schemeClr val="tx2"/>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22802">
                <a:tc>
                  <a:txBody>
                    <a:bodyPr/>
                    <a:lstStyle/>
                    <a:p>
                      <a:pPr marL="0" lvl="0" indent="0" algn="l" rtl="0">
                        <a:spcBef>
                          <a:spcPts val="0"/>
                        </a:spcBef>
                        <a:spcAft>
                          <a:spcPts val="0"/>
                        </a:spcAft>
                        <a:buNone/>
                      </a:pPr>
                      <a:r>
                        <a:rPr lang="en-US" sz="1200" dirty="0">
                          <a:solidFill>
                            <a:srgbClr val="FF0000"/>
                          </a:solidFill>
                          <a:latin typeface="Fira Sans Condensed Light" panose="020B0604020202020204" charset="0"/>
                        </a:rPr>
                        <a:t>-0,75</a:t>
                      </a:r>
                      <a:endParaRPr sz="1200" dirty="0">
                        <a:solidFill>
                          <a:srgbClr val="FF000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negativa considerable</a:t>
                      </a:r>
                    </a:p>
                    <a:p>
                      <a:pPr marL="0" lvl="0" indent="0" algn="l" rtl="0">
                        <a:spcBef>
                          <a:spcPts val="0"/>
                        </a:spcBef>
                        <a:spcAft>
                          <a:spcPts val="0"/>
                        </a:spcAft>
                        <a:buNone/>
                      </a:pPr>
                      <a:endParaRPr sz="1200" dirty="0">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467095">
                <a:tc>
                  <a:txBody>
                    <a:bodyPr/>
                    <a:lstStyle/>
                    <a:p>
                      <a:pPr marL="0" lvl="0" indent="0" algn="l" rtl="0">
                        <a:spcBef>
                          <a:spcPts val="0"/>
                        </a:spcBef>
                        <a:spcAft>
                          <a:spcPts val="0"/>
                        </a:spcAft>
                        <a:buNone/>
                      </a:pPr>
                      <a:r>
                        <a:rPr lang="en-US" sz="1200" dirty="0">
                          <a:solidFill>
                            <a:srgbClr val="FF0000"/>
                          </a:solidFill>
                          <a:latin typeface="Fira Sans Condensed Light" panose="020B0604020202020204" charset="0"/>
                        </a:rPr>
                        <a:t>-0,50</a:t>
                      </a:r>
                      <a:endParaRPr sz="1200" dirty="0">
                        <a:solidFill>
                          <a:srgbClr val="FF000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negativa media</a:t>
                      </a:r>
                    </a:p>
                    <a:p>
                      <a:pPr marL="0" lvl="0" indent="0" algn="l" rtl="0">
                        <a:spcBef>
                          <a:spcPts val="0"/>
                        </a:spcBef>
                        <a:spcAft>
                          <a:spcPts val="0"/>
                        </a:spcAft>
                        <a:buNone/>
                      </a:pPr>
                      <a:endParaRPr sz="1200" dirty="0">
                        <a:latin typeface="Fira Sans Condensed Light" panose="020B0604020202020204" charset="0"/>
                      </a:endParaRP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467095">
                <a:tc>
                  <a:txBody>
                    <a:bodyPr/>
                    <a:lstStyle/>
                    <a:p>
                      <a:pPr marL="0" lvl="0" indent="0" algn="l" rtl="0">
                        <a:spcBef>
                          <a:spcPts val="0"/>
                        </a:spcBef>
                        <a:spcAft>
                          <a:spcPts val="0"/>
                        </a:spcAft>
                        <a:buNone/>
                      </a:pPr>
                      <a:r>
                        <a:rPr lang="en-US" sz="1200" dirty="0">
                          <a:solidFill>
                            <a:srgbClr val="FF0000"/>
                          </a:solidFill>
                          <a:latin typeface="Fira Sans Condensed Light" panose="020B0604020202020204" charset="0"/>
                        </a:rPr>
                        <a:t>-0,10</a:t>
                      </a:r>
                      <a:endParaRPr sz="1200" dirty="0">
                        <a:solidFill>
                          <a:srgbClr val="FF000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negativa débil</a:t>
                      </a:r>
                    </a:p>
                    <a:p>
                      <a:pPr marL="0" lvl="0" indent="0" algn="l" rtl="0">
                        <a:spcBef>
                          <a:spcPts val="0"/>
                        </a:spcBef>
                        <a:spcAft>
                          <a:spcPts val="0"/>
                        </a:spcAft>
                        <a:buNone/>
                      </a:pPr>
                      <a:endParaRPr sz="1200" dirty="0">
                        <a:latin typeface="Fira Sans Condensed Light" panose="020B0604020202020204" charset="0"/>
                      </a:endParaRP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311388">
                <a:tc>
                  <a:txBody>
                    <a:bodyPr/>
                    <a:lstStyle/>
                    <a:p>
                      <a:pPr marL="0" lvl="0" indent="0" algn="l" rtl="0">
                        <a:spcBef>
                          <a:spcPts val="0"/>
                        </a:spcBef>
                        <a:spcAft>
                          <a:spcPts val="0"/>
                        </a:spcAft>
                        <a:buNone/>
                      </a:pPr>
                      <a:r>
                        <a:rPr lang="en-US" sz="1200" dirty="0">
                          <a:solidFill>
                            <a:schemeClr val="tx2"/>
                          </a:solidFill>
                          <a:latin typeface="Fira Sans Condensed Light" panose="020B0604020202020204" charset="0"/>
                        </a:rPr>
                        <a:t>0</a:t>
                      </a:r>
                      <a:endParaRPr sz="1200" dirty="0">
                        <a:solidFill>
                          <a:schemeClr val="tx2"/>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nula</a:t>
                      </a: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42" name="Google Shape;8935;p54"/>
          <p:cNvGraphicFramePr/>
          <p:nvPr>
            <p:extLst>
              <p:ext uri="{D42A27DB-BD31-4B8C-83A1-F6EECF244321}">
                <p14:modId xmlns:p14="http://schemas.microsoft.com/office/powerpoint/2010/main" val="3877050746"/>
              </p:ext>
            </p:extLst>
          </p:nvPr>
        </p:nvGraphicFramePr>
        <p:xfrm>
          <a:off x="4826762" y="2010191"/>
          <a:ext cx="2804845" cy="3071972"/>
        </p:xfrm>
        <a:graphic>
          <a:graphicData uri="http://schemas.openxmlformats.org/drawingml/2006/table">
            <a:tbl>
              <a:tblPr>
                <a:noFill/>
                <a:tableStyleId>{95E397FE-706D-4E7D-AA01-638484C1D090}</a:tableStyleId>
              </a:tblPr>
              <a:tblGrid>
                <a:gridCol w="668839">
                  <a:extLst>
                    <a:ext uri="{9D8B030D-6E8A-4147-A177-3AD203B41FA5}">
                      <a16:colId xmlns:a16="http://schemas.microsoft.com/office/drawing/2014/main" val="20000"/>
                    </a:ext>
                  </a:extLst>
                </a:gridCol>
                <a:gridCol w="2136006">
                  <a:extLst>
                    <a:ext uri="{9D8B030D-6E8A-4147-A177-3AD203B41FA5}">
                      <a16:colId xmlns:a16="http://schemas.microsoft.com/office/drawing/2014/main" val="20001"/>
                    </a:ext>
                  </a:extLst>
                </a:gridCol>
              </a:tblGrid>
              <a:tr h="441783">
                <a:tc>
                  <a:txBody>
                    <a:bodyPr/>
                    <a:lstStyle/>
                    <a:p>
                      <a:pPr marL="0" lvl="0" indent="0" algn="l" rtl="0">
                        <a:spcBef>
                          <a:spcPts val="0"/>
                        </a:spcBef>
                        <a:spcAft>
                          <a:spcPts val="0"/>
                        </a:spcAft>
                        <a:buNone/>
                      </a:pPr>
                      <a:r>
                        <a:rPr lang="en-US" sz="1200" dirty="0">
                          <a:solidFill>
                            <a:srgbClr val="00B0F0"/>
                          </a:solidFill>
                          <a:latin typeface="Fira Sans Condensed Light" panose="020B0604020202020204" charset="0"/>
                        </a:rPr>
                        <a:t>+1</a:t>
                      </a:r>
                      <a:endParaRPr sz="1200" dirty="0">
                        <a:solidFill>
                          <a:srgbClr val="00B0F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s-ES" sz="1200" dirty="0">
                          <a:solidFill>
                            <a:schemeClr val="tx2"/>
                          </a:solidFill>
                          <a:latin typeface="Fira Sans Condensed Light" panose="020B0604020202020204" charset="0"/>
                        </a:rPr>
                        <a:t>Correlación positiva perfecta</a:t>
                      </a:r>
                      <a:endParaRPr sz="1200" dirty="0">
                        <a:solidFill>
                          <a:schemeClr val="tx2"/>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662694">
                <a:tc>
                  <a:txBody>
                    <a:bodyPr/>
                    <a:lstStyle/>
                    <a:p>
                      <a:pPr marL="0" lvl="0" indent="0" algn="l" rtl="0">
                        <a:spcBef>
                          <a:spcPts val="0"/>
                        </a:spcBef>
                        <a:spcAft>
                          <a:spcPts val="0"/>
                        </a:spcAft>
                        <a:buNone/>
                      </a:pPr>
                      <a:r>
                        <a:rPr lang="en-US" sz="1200" dirty="0">
                          <a:solidFill>
                            <a:srgbClr val="00B0F0"/>
                          </a:solidFill>
                          <a:latin typeface="Fira Sans Condensed Light" panose="020B0604020202020204" charset="0"/>
                        </a:rPr>
                        <a:t>+0,90</a:t>
                      </a:r>
                      <a:endParaRPr sz="1200" dirty="0">
                        <a:solidFill>
                          <a:srgbClr val="00B0F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lvl="0" indent="0" algn="l" rtl="0">
                        <a:spcBef>
                          <a:spcPts val="0"/>
                        </a:spcBef>
                        <a:spcAft>
                          <a:spcPts val="0"/>
                        </a:spcAft>
                        <a:buNone/>
                      </a:pPr>
                      <a:r>
                        <a:rPr lang="es-ES" sz="1200" dirty="0">
                          <a:solidFill>
                            <a:schemeClr val="tx2"/>
                          </a:solidFill>
                          <a:latin typeface="Fira Sans Condensed Light" panose="020B0604020202020204" charset="0"/>
                        </a:rPr>
                        <a:t>Correlación positiva muy fuerte</a:t>
                      </a:r>
                      <a:endParaRPr sz="1200" dirty="0">
                        <a:solidFill>
                          <a:schemeClr val="tx2"/>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62694">
                <a:tc>
                  <a:txBody>
                    <a:bodyPr/>
                    <a:lstStyle/>
                    <a:p>
                      <a:pPr marL="0" lvl="0" indent="0" algn="l" rtl="0">
                        <a:spcBef>
                          <a:spcPts val="0"/>
                        </a:spcBef>
                        <a:spcAft>
                          <a:spcPts val="0"/>
                        </a:spcAft>
                        <a:buNone/>
                      </a:pPr>
                      <a:r>
                        <a:rPr lang="en-US" sz="1200" dirty="0">
                          <a:solidFill>
                            <a:srgbClr val="00B0F0"/>
                          </a:solidFill>
                          <a:latin typeface="Fira Sans Condensed Light" panose="020B0604020202020204" charset="0"/>
                        </a:rPr>
                        <a:t>+0,75</a:t>
                      </a:r>
                      <a:endParaRPr sz="1200" dirty="0">
                        <a:solidFill>
                          <a:srgbClr val="00B0F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positiva considerable</a:t>
                      </a: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441783">
                <a:tc>
                  <a:txBody>
                    <a:bodyPr/>
                    <a:lstStyle/>
                    <a:p>
                      <a:pPr marL="0" lvl="0" indent="0" algn="l" rtl="0">
                        <a:spcBef>
                          <a:spcPts val="0"/>
                        </a:spcBef>
                        <a:spcAft>
                          <a:spcPts val="0"/>
                        </a:spcAft>
                        <a:buNone/>
                      </a:pPr>
                      <a:r>
                        <a:rPr lang="en-US" sz="1200" dirty="0">
                          <a:solidFill>
                            <a:srgbClr val="00B0F0"/>
                          </a:solidFill>
                          <a:latin typeface="Fira Sans Condensed Light" panose="020B0604020202020204" charset="0"/>
                        </a:rPr>
                        <a:t>+0,50</a:t>
                      </a:r>
                      <a:endParaRPr sz="1200" dirty="0">
                        <a:solidFill>
                          <a:srgbClr val="00B0F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positiva media</a:t>
                      </a: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441783">
                <a:tc>
                  <a:txBody>
                    <a:bodyPr/>
                    <a:lstStyle/>
                    <a:p>
                      <a:pPr marL="0" lvl="0" indent="0" algn="l" rtl="0">
                        <a:spcBef>
                          <a:spcPts val="0"/>
                        </a:spcBef>
                        <a:spcAft>
                          <a:spcPts val="0"/>
                        </a:spcAft>
                        <a:buNone/>
                      </a:pPr>
                      <a:r>
                        <a:rPr lang="en-US" sz="1200" dirty="0">
                          <a:solidFill>
                            <a:srgbClr val="00B0F0"/>
                          </a:solidFill>
                          <a:latin typeface="Fira Sans Condensed Light" panose="020B0604020202020204" charset="0"/>
                        </a:rPr>
                        <a:t>+0,10</a:t>
                      </a:r>
                      <a:endParaRPr sz="1200" dirty="0">
                        <a:solidFill>
                          <a:srgbClr val="00B0F0"/>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positiva débil</a:t>
                      </a: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421235">
                <a:tc>
                  <a:txBody>
                    <a:bodyPr/>
                    <a:lstStyle/>
                    <a:p>
                      <a:pPr marL="0" lvl="0" indent="0" algn="l" rtl="0">
                        <a:spcBef>
                          <a:spcPts val="0"/>
                        </a:spcBef>
                        <a:spcAft>
                          <a:spcPts val="0"/>
                        </a:spcAft>
                        <a:buNone/>
                      </a:pPr>
                      <a:r>
                        <a:rPr lang="en-US" sz="1200" dirty="0">
                          <a:solidFill>
                            <a:schemeClr val="tx2"/>
                          </a:solidFill>
                          <a:latin typeface="Fira Sans Condensed Light" panose="020B0604020202020204" charset="0"/>
                        </a:rPr>
                        <a:t>0</a:t>
                      </a:r>
                      <a:endParaRPr sz="1200" dirty="0">
                        <a:solidFill>
                          <a:schemeClr val="tx2"/>
                        </a:solidFill>
                        <a:latin typeface="Fira Sans Condensed Light" panose="020B0604020202020204" charset="0"/>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chemeClr val="tx2"/>
                          </a:solidFill>
                          <a:latin typeface="Fira Sans Condensed Light" panose="020B0604020202020204" charset="0"/>
                        </a:rPr>
                        <a:t>Correlación nula</a:t>
                      </a: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83164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Regresión Lineal </a:t>
            </a:r>
            <a:r>
              <a:rPr lang="es-ES" sz="3000" b="1" dirty="0">
                <a:solidFill>
                  <a:srgbClr val="F3F3F3"/>
                </a:solidFill>
                <a:latin typeface="Rajdhani"/>
                <a:ea typeface="Rajdhani"/>
                <a:cs typeface="Rajdhani"/>
                <a:sym typeface="Rajdhani"/>
              </a:rPr>
              <a:t>Múltiple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Python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87770"/>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a:cxnSpLocks/>
          </p:cNvCxnSpPr>
          <p:nvPr/>
        </p:nvCxnSpPr>
        <p:spPr>
          <a:xfrm>
            <a:off x="373702" y="1867373"/>
            <a:ext cx="0" cy="251036"/>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373702" y="1612417"/>
            <a:ext cx="5481144"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la regresión Lineal Múltiple?</a:t>
            </a: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9144C639-D178-8E14-1478-4785CD2C69A5}"/>
              </a:ext>
            </a:extLst>
          </p:cNvPr>
          <p:cNvSpPr txBox="1"/>
          <p:nvPr/>
        </p:nvSpPr>
        <p:spPr>
          <a:xfrm>
            <a:off x="436643" y="1920432"/>
            <a:ext cx="8333655" cy="478748"/>
          </a:xfrm>
          <a:prstGeom prst="rect">
            <a:avLst/>
          </a:prstGeom>
          <a:noFill/>
          <a:ln>
            <a:noFill/>
          </a:ln>
        </p:spPr>
        <p:txBody>
          <a:bodyPr spcFirstLastPara="1" wrap="square" lIns="91425" tIns="182875" rIns="91425" bIns="0" anchor="t" anchorCtr="0">
            <a:noAutofit/>
          </a:bodyPr>
          <a:lstStyle/>
          <a:p>
            <a:pPr algn="just"/>
            <a:r>
              <a:rPr lang="es-ES" sz="1600" dirty="0">
                <a:solidFill>
                  <a:srgbClr val="EAFEE8"/>
                </a:solidFill>
                <a:latin typeface="Fira Sans Condensed Light" panose="020B0604020202020204" charset="0"/>
                <a:cs typeface="Times New Roman" panose="02020603050405020304" pitchFamily="18" charset="0"/>
              </a:rPr>
              <a:t>La regresión lineal múltiple es la extensión de el modelo de regresión lineal simple. Este tipo de regresión puede utilizarse cuando queremos conocer la fuerza del efecto que las variables independientes tienen en una variable dependiente. Por ejemplo, el tiempo de revisión, la ansiedad de la prueba, la asistencia a clase y el género, ¿tiene algún efecto en el examen de rendimiento de los estudiantes?</a:t>
            </a:r>
          </a:p>
        </p:txBody>
      </p:sp>
      <p:pic>
        <p:nvPicPr>
          <p:cNvPr id="1026" name="Picture 2" descr="▷ Regresión Lineal Múltiple | 2022 | Web y Empresas">
            <a:extLst>
              <a:ext uri="{FF2B5EF4-FFF2-40B4-BE49-F238E27FC236}">
                <a16:creationId xmlns:a16="http://schemas.microsoft.com/office/drawing/2014/main" id="{D043EE15-F4FF-3A8D-1774-63F396B2E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082" y="3341471"/>
            <a:ext cx="1991115" cy="140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947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rPr>
              <a:t>Regresión Lineal </a:t>
            </a:r>
            <a:r>
              <a:rPr lang="es-ES" sz="3000" b="1" dirty="0">
                <a:solidFill>
                  <a:srgbClr val="F3F3F3"/>
                </a:solidFill>
                <a:latin typeface="Rajdhani"/>
                <a:ea typeface="Rajdhani"/>
                <a:cs typeface="Rajdhani"/>
                <a:sym typeface="Rajdhani"/>
              </a:rPr>
              <a:t>Múltiple</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Python</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a:cxnSpLocks/>
          </p:cNvCxnSpPr>
          <p:nvPr/>
        </p:nvCxnSpPr>
        <p:spPr>
          <a:xfrm flipH="1">
            <a:off x="373702" y="794845"/>
            <a:ext cx="1" cy="78777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373702" y="1612417"/>
            <a:ext cx="5481144" cy="478748"/>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Modelo matemático</a:t>
            </a: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9144C639-D178-8E14-1478-4785CD2C69A5}"/>
              </a:ext>
            </a:extLst>
          </p:cNvPr>
          <p:cNvSpPr txBox="1"/>
          <p:nvPr/>
        </p:nvSpPr>
        <p:spPr>
          <a:xfrm>
            <a:off x="436643" y="1902107"/>
            <a:ext cx="8333655" cy="478748"/>
          </a:xfrm>
          <a:prstGeom prst="rect">
            <a:avLst/>
          </a:prstGeom>
          <a:noFill/>
          <a:ln>
            <a:noFill/>
          </a:ln>
        </p:spPr>
        <p:txBody>
          <a:bodyPr spcFirstLastPara="1" wrap="square" lIns="91425" tIns="182875" rIns="91425" bIns="0" anchor="t" anchorCtr="0">
            <a:noAutofit/>
          </a:bodyPr>
          <a:lstStyle/>
          <a:p>
            <a:pPr algn="just"/>
            <a:endParaRPr lang="es-ES" sz="1600" dirty="0">
              <a:solidFill>
                <a:srgbClr val="EAFEE8"/>
              </a:solidFill>
              <a:latin typeface="Fira Sans Condensed Light" panose="020B0604020202020204" charset="0"/>
              <a:cs typeface="Times New Roman" panose="02020603050405020304" pitchFamily="18" charset="0"/>
            </a:endParaRPr>
          </a:p>
        </p:txBody>
      </p:sp>
      <p:pic>
        <p:nvPicPr>
          <p:cNvPr id="2050" name="Picture 2" descr="Las Matemáticas del Machine Learning: Ejemplos de Regresión Lineal (II) y  Multilineal - Think Big Empresas">
            <a:extLst>
              <a:ext uri="{FF2B5EF4-FFF2-40B4-BE49-F238E27FC236}">
                <a16:creationId xmlns:a16="http://schemas.microsoft.com/office/drawing/2014/main" id="{EB715133-CEFE-AED7-B90B-CA3EB26FC5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879" b="66503"/>
          <a:stretch/>
        </p:blipFill>
        <p:spPr bwMode="auto">
          <a:xfrm>
            <a:off x="1499981" y="2725460"/>
            <a:ext cx="5826942" cy="92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23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273780" y="509825"/>
            <a:ext cx="3340271" cy="572700"/>
          </a:xfrm>
          <a:prstGeom prst="rect">
            <a:avLst/>
          </a:prstGeom>
        </p:spPr>
        <p:txBody>
          <a:bodyPr spcFirstLastPara="1" wrap="square" lIns="91425" tIns="91425" rIns="91425" bIns="91425" anchor="t" anchorCtr="0">
            <a:noAutofit/>
          </a:bodyPr>
          <a:lstStyle/>
          <a:p>
            <a:pPr lvl="0"/>
            <a:r>
              <a:rPr lang="en" dirty="0"/>
              <a:t>Regresión lineal</a:t>
            </a:r>
            <a:endParaRPr dirty="0"/>
          </a:p>
        </p:txBody>
      </p:sp>
      <p:sp>
        <p:nvSpPr>
          <p:cNvPr id="17" name="Google Shape;1603;p42"/>
          <p:cNvSpPr txBox="1"/>
          <p:nvPr/>
        </p:nvSpPr>
        <p:spPr>
          <a:xfrm>
            <a:off x="1382529" y="1120505"/>
            <a:ext cx="7108328" cy="633300"/>
          </a:xfrm>
          <a:prstGeom prst="rect">
            <a:avLst/>
          </a:prstGeom>
          <a:noFill/>
          <a:ln>
            <a:noFill/>
          </a:ln>
        </p:spPr>
        <p:txBody>
          <a:bodyPr spcFirstLastPara="1" wrap="square" lIns="91425" tIns="182875" rIns="91425" bIns="0" anchor="t" anchorCtr="0">
            <a:noAutofit/>
          </a:bodyPr>
          <a:lstStyle/>
          <a:p>
            <a:pPr algn="just"/>
            <a:r>
              <a:rPr lang="es-ES" dirty="0">
                <a:solidFill>
                  <a:schemeClr val="accent4"/>
                </a:solidFill>
                <a:latin typeface="Fira Sans Condensed Light" panose="020B0604020202020204" charset="0"/>
                <a:cs typeface="Times New Roman" panose="02020603050405020304" pitchFamily="18" charset="0"/>
              </a:rPr>
              <a:t>Un modelo de regresión lineal describe la relación entre una variable dependiente "y" y una o más variables independientes "X". La variable dependiente también se denomina variable de respuesta. Las variables independientes también se denominan variables explicativas o </a:t>
            </a:r>
            <a:r>
              <a:rPr lang="es-ES" dirty="0" err="1">
                <a:solidFill>
                  <a:schemeClr val="accent4"/>
                </a:solidFill>
                <a:latin typeface="Fira Sans Condensed Light" panose="020B0604020202020204" charset="0"/>
                <a:cs typeface="Times New Roman" panose="02020603050405020304" pitchFamily="18" charset="0"/>
              </a:rPr>
              <a:t>predictoras</a:t>
            </a:r>
            <a:r>
              <a:rPr lang="es-ES" dirty="0">
                <a:solidFill>
                  <a:schemeClr val="accent4"/>
                </a:solidFill>
                <a:latin typeface="Fira Sans Condensed Light" panose="020B0604020202020204" charset="0"/>
                <a:cs typeface="Times New Roman" panose="02020603050405020304" pitchFamily="18" charset="0"/>
              </a:rPr>
              <a:t>. La matriz X de observaciones sobre variables </a:t>
            </a:r>
            <a:r>
              <a:rPr lang="es-ES" dirty="0" err="1">
                <a:solidFill>
                  <a:schemeClr val="accent4"/>
                </a:solidFill>
                <a:latin typeface="Fira Sans Condensed Light" panose="020B0604020202020204" charset="0"/>
                <a:cs typeface="Times New Roman" panose="02020603050405020304" pitchFamily="18" charset="0"/>
              </a:rPr>
              <a:t>predictoras</a:t>
            </a:r>
            <a:r>
              <a:rPr lang="es-ES" dirty="0">
                <a:solidFill>
                  <a:schemeClr val="accent4"/>
                </a:solidFill>
                <a:latin typeface="Fira Sans Condensed Light" panose="020B0604020202020204" charset="0"/>
                <a:cs typeface="Times New Roman" panose="02020603050405020304" pitchFamily="18" charset="0"/>
              </a:rPr>
              <a:t> suele denominarse matriz de diseño..</a:t>
            </a: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grpSp>
        <p:nvGrpSpPr>
          <p:cNvPr id="2" name="Google Shape;1605;p42"/>
          <p:cNvGrpSpPr/>
          <p:nvPr/>
        </p:nvGrpSpPr>
        <p:grpSpPr>
          <a:xfrm>
            <a:off x="619933" y="1326466"/>
            <a:ext cx="635477" cy="633411"/>
            <a:chOff x="6039282" y="1042577"/>
            <a:chExt cx="734315" cy="731929"/>
          </a:xfrm>
        </p:grpSpPr>
        <p:sp>
          <p:nvSpPr>
            <p:cNvPr id="19"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mc:AlternateContent xmlns:mc="http://schemas.openxmlformats.org/markup-compatibility/2006" xmlns:a14="http://schemas.microsoft.com/office/drawing/2010/main">
        <mc:Choice Requires="a14">
          <p:sp>
            <p:nvSpPr>
              <p:cNvPr id="42" name="Rectángulo 41"/>
              <p:cNvSpPr/>
              <p:nvPr/>
            </p:nvSpPr>
            <p:spPr>
              <a:xfrm>
                <a:off x="2724111" y="2295800"/>
                <a:ext cx="40587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𝑌</m:t>
                      </m:r>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sz="1800" i="1">
                              <a:solidFill>
                                <a:schemeClr val="accent4"/>
                              </a:solidFill>
                              <a:effectLst/>
                              <a:latin typeface="Cambria Math" panose="02040503050406030204" pitchFamily="18" charset="0"/>
                            </a:rPr>
                          </m:ctrlPr>
                        </m:sSubPr>
                        <m:e>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𝑏</m:t>
                          </m:r>
                        </m:e>
                        <m: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es-ES" sz="1800" i="1">
                          <a:solidFill>
                            <a:schemeClr val="accent4"/>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1800" i="1">
                              <a:solidFill>
                                <a:schemeClr val="accent4"/>
                              </a:solidFill>
                              <a:effectLst/>
                              <a:latin typeface="Cambria Math" panose="02040503050406030204" pitchFamily="18" charset="0"/>
                            </a:rPr>
                          </m:ctrlPr>
                        </m:sSubPr>
                        <m:e>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𝑏</m:t>
                          </m:r>
                        </m:e>
                        <m: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solidFill>
                                <a:schemeClr val="accent4"/>
                              </a:solidFill>
                              <a:effectLst/>
                              <a:latin typeface="Cambria Math" panose="02040503050406030204" pitchFamily="18" charset="0"/>
                            </a:rPr>
                          </m:ctrlPr>
                        </m:sSubPr>
                        <m:e>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solidFill>
                                <a:schemeClr val="accent4"/>
                              </a:solidFill>
                              <a:effectLst/>
                              <a:latin typeface="Cambria Math" panose="02040503050406030204" pitchFamily="18" charset="0"/>
                            </a:rPr>
                          </m:ctrlPr>
                        </m:sSubPr>
                        <m:e>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𝑏</m:t>
                          </m:r>
                        </m:e>
                        <m: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solidFill>
                                <a:schemeClr val="accent4"/>
                              </a:solidFill>
                              <a:effectLst/>
                              <a:latin typeface="Cambria Math" panose="02040503050406030204" pitchFamily="18" charset="0"/>
                            </a:rPr>
                          </m:ctrlPr>
                        </m:sSubPr>
                        <m:e>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solidFill>
                                <a:schemeClr val="accent4"/>
                              </a:solidFill>
                              <a:effectLst/>
                              <a:latin typeface="Cambria Math" panose="02040503050406030204" pitchFamily="18" charset="0"/>
                            </a:rPr>
                          </m:ctrlPr>
                        </m:sSubPr>
                        <m:e>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𝑏</m:t>
                          </m:r>
                        </m:e>
                        <m: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𝑛</m:t>
                          </m:r>
                        </m:sub>
                      </m:s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solidFill>
                                <a:schemeClr val="accent4"/>
                              </a:solidFill>
                              <a:effectLst/>
                              <a:latin typeface="Cambria Math" panose="02040503050406030204" pitchFamily="18" charset="0"/>
                            </a:rPr>
                          </m:ctrlPr>
                        </m:sSubPr>
                        <m:e>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s-ES" sz="1800" i="1">
                              <a:solidFill>
                                <a:schemeClr val="accent4"/>
                              </a:solidFill>
                              <a:effectLst/>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s-ES" sz="1800" dirty="0">
                  <a:solidFill>
                    <a:schemeClr val="accent4"/>
                  </a:solidFill>
                </a:endParaRPr>
              </a:p>
            </p:txBody>
          </p:sp>
        </mc:Choice>
        <mc:Fallback xmlns="">
          <p:sp>
            <p:nvSpPr>
              <p:cNvPr id="42" name="Rectángulo 41"/>
              <p:cNvSpPr>
                <a:spLocks noRot="1" noChangeAspect="1" noMove="1" noResize="1" noEditPoints="1" noAdjustHandles="1" noChangeArrowheads="1" noChangeShapeType="1" noTextEdit="1"/>
              </p:cNvSpPr>
              <p:nvPr/>
            </p:nvSpPr>
            <p:spPr>
              <a:xfrm>
                <a:off x="2724111" y="2295800"/>
                <a:ext cx="4058740" cy="369332"/>
              </a:xfrm>
              <a:prstGeom prst="rect">
                <a:avLst/>
              </a:prstGeom>
              <a:blipFill rotWithShape="0">
                <a:blip r:embed="rId3"/>
                <a:stretch>
                  <a:fillRect b="-1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4" name="Rectángulo 43"/>
              <p:cNvSpPr/>
              <p:nvPr/>
            </p:nvSpPr>
            <p:spPr>
              <a:xfrm>
                <a:off x="238623" y="2937315"/>
                <a:ext cx="2962799" cy="1403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i="1" smtClean="0">
                          <a:solidFill>
                            <a:schemeClr val="accent4"/>
                          </a:solidFill>
                          <a:latin typeface="Cambria Math" panose="02040503050406030204" pitchFamily="18" charset="0"/>
                        </a:rPr>
                        <m:t>𝑋</m:t>
                      </m:r>
                      <m:r>
                        <a:rPr lang="es-ES" sz="1400" i="0">
                          <a:solidFill>
                            <a:schemeClr val="accent4"/>
                          </a:solidFill>
                          <a:latin typeface="Cambria Math" panose="02040503050406030204" pitchFamily="18" charset="0"/>
                        </a:rPr>
                        <m:t>=  </m:t>
                      </m:r>
                      <m:d>
                        <m:dPr>
                          <m:begChr m:val="["/>
                          <m:endChr m:val="]"/>
                          <m:ctrlPr>
                            <a:rPr lang="es-ES" sz="1400" i="1">
                              <a:solidFill>
                                <a:schemeClr val="accent4"/>
                              </a:solidFill>
                              <a:latin typeface="Cambria Math" panose="02040503050406030204" pitchFamily="18" charset="0"/>
                            </a:rPr>
                          </m:ctrlPr>
                        </m:dPr>
                        <m:e>
                          <m:eqArr>
                            <m:eqArrPr>
                              <m:ctrlPr>
                                <a:rPr lang="es-ES" sz="1400" i="1">
                                  <a:solidFill>
                                    <a:schemeClr val="accent4"/>
                                  </a:solidFill>
                                  <a:latin typeface="Cambria Math" panose="02040503050406030204" pitchFamily="18" charset="0"/>
                                </a:rPr>
                              </m:ctrlPr>
                            </m:eqArrPr>
                            <m:e>
                              <m:r>
                                <a:rPr lang="es-ES" sz="1400" i="0">
                                  <a:solidFill>
                                    <a:schemeClr val="accent4"/>
                                  </a:solidFill>
                                  <a:latin typeface="Cambria Math" panose="02040503050406030204" pitchFamily="18" charset="0"/>
                                </a:rPr>
                                <m:t>&amp;</m:t>
                              </m:r>
                              <m:m>
                                <m:mPr>
                                  <m:mcs>
                                    <m:mc>
                                      <m:mcPr>
                                        <m:count m:val="3"/>
                                        <m:mcJc m:val="center"/>
                                      </m:mcPr>
                                    </m:mc>
                                  </m:mcs>
                                  <m:ctrlPr>
                                    <a:rPr lang="es-ES" sz="1400" i="1">
                                      <a:solidFill>
                                        <a:schemeClr val="accent4"/>
                                      </a:solidFill>
                                      <a:latin typeface="Cambria Math" panose="02040503050406030204" pitchFamily="18" charset="0"/>
                                    </a:rPr>
                                  </m:ctrlPr>
                                </m:mPr>
                                <m:mr>
                                  <m:e>
                                    <m:r>
                                      <a:rPr lang="es-ES" sz="1400" i="0">
                                        <a:solidFill>
                                          <a:schemeClr val="accent4"/>
                                        </a:solidFill>
                                        <a:latin typeface="Cambria Math" panose="02040503050406030204" pitchFamily="18" charset="0"/>
                                      </a:rPr>
                                      <m:t>1</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0">
                                            <a:solidFill>
                                              <a:schemeClr val="accent4"/>
                                            </a:solidFill>
                                            <a:latin typeface="Cambria Math" panose="02040503050406030204" pitchFamily="18" charset="0"/>
                                          </a:rPr>
                                          <m:t>1,1</m:t>
                                        </m:r>
                                      </m:sub>
                                    </m:sSub>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0">
                                            <a:solidFill>
                                              <a:schemeClr val="accent4"/>
                                            </a:solidFill>
                                            <a:latin typeface="Cambria Math" panose="02040503050406030204" pitchFamily="18" charset="0"/>
                                          </a:rPr>
                                          <m:t>2,1</m:t>
                                        </m:r>
                                      </m:sub>
                                    </m:sSub>
                                  </m:e>
                                </m:mr>
                                <m:mr>
                                  <m:e>
                                    <m:r>
                                      <a:rPr lang="es-ES" sz="1400" i="0">
                                        <a:solidFill>
                                          <a:schemeClr val="accent4"/>
                                        </a:solidFill>
                                        <a:latin typeface="Cambria Math" panose="02040503050406030204" pitchFamily="18" charset="0"/>
                                      </a:rPr>
                                      <m:t>1</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0">
                                            <a:solidFill>
                                              <a:schemeClr val="accent4"/>
                                            </a:solidFill>
                                            <a:latin typeface="Cambria Math" panose="02040503050406030204" pitchFamily="18" charset="0"/>
                                          </a:rPr>
                                          <m:t>1,2</m:t>
                                        </m:r>
                                      </m:sub>
                                    </m:sSub>
                                  </m:e>
                                  <m:e>
                                    <m:r>
                                      <a:rPr lang="es-ES" sz="1400" i="0">
                                        <a:solidFill>
                                          <a:schemeClr val="accent4"/>
                                        </a:solidFill>
                                        <a:latin typeface="Cambria Math" panose="02040503050406030204" pitchFamily="18" charset="0"/>
                                      </a:rPr>
                                      <m:t>⋱</m:t>
                                    </m:r>
                                  </m:e>
                                </m:mr>
                                <m:mr>
                                  <m:e>
                                    <m:r>
                                      <a:rPr lang="es-ES" sz="1400" i="0">
                                        <a:solidFill>
                                          <a:schemeClr val="accent4"/>
                                        </a:solidFill>
                                        <a:latin typeface="Cambria Math" panose="02040503050406030204" pitchFamily="18" charset="0"/>
                                      </a:rPr>
                                      <m:t>1</m:t>
                                    </m:r>
                                  </m:e>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mr>
                              </m:m>
                              <m:r>
                                <a:rPr lang="es-ES" sz="1400" i="0">
                                  <a:solidFill>
                                    <a:schemeClr val="accent4"/>
                                  </a:solidFill>
                                  <a:latin typeface="Cambria Math" panose="02040503050406030204" pitchFamily="18" charset="0"/>
                                </a:rPr>
                                <m:t>    </m:t>
                              </m:r>
                              <m:m>
                                <m:mPr>
                                  <m:mcs>
                                    <m:mc>
                                      <m:mcPr>
                                        <m:count m:val="3"/>
                                        <m:mcJc m:val="center"/>
                                      </m:mcPr>
                                    </m:mc>
                                  </m:mcs>
                                  <m:ctrlPr>
                                    <a:rPr lang="es-ES" sz="1400" i="1">
                                      <a:solidFill>
                                        <a:schemeClr val="accent4"/>
                                      </a:solidFill>
                                      <a:latin typeface="Cambria Math" panose="02040503050406030204" pitchFamily="18" charset="0"/>
                                    </a:rPr>
                                  </m:ctrlPr>
                                </m:mPr>
                                <m:mr>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1">
                                            <a:solidFill>
                                              <a:schemeClr val="accent4"/>
                                            </a:solidFill>
                                            <a:latin typeface="Cambria Math" panose="02040503050406030204" pitchFamily="18" charset="0"/>
                                          </a:rPr>
                                          <m:t>𝑘</m:t>
                                        </m:r>
                                        <m:r>
                                          <a:rPr lang="es-ES" sz="1400" i="0">
                                            <a:solidFill>
                                              <a:schemeClr val="accent4"/>
                                            </a:solidFill>
                                            <a:latin typeface="Cambria Math" panose="02040503050406030204" pitchFamily="18" charset="0"/>
                                          </a:rPr>
                                          <m:t>,1</m:t>
                                        </m:r>
                                      </m:sub>
                                    </m:sSub>
                                  </m:e>
                                </m:mr>
                                <m:mr>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1">
                                            <a:solidFill>
                                              <a:schemeClr val="accent4"/>
                                            </a:solidFill>
                                            <a:latin typeface="Cambria Math" panose="02040503050406030204" pitchFamily="18" charset="0"/>
                                          </a:rPr>
                                          <m:t>𝑘</m:t>
                                        </m:r>
                                        <m:r>
                                          <a:rPr lang="es-ES" sz="1400" i="0">
                                            <a:solidFill>
                                              <a:schemeClr val="accent4"/>
                                            </a:solidFill>
                                            <a:latin typeface="Cambria Math" panose="02040503050406030204" pitchFamily="18" charset="0"/>
                                          </a:rPr>
                                          <m:t>,2</m:t>
                                        </m:r>
                                      </m:sub>
                                    </m:sSub>
                                  </m:e>
                                </m:mr>
                                <m:mr>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mr>
                              </m:m>
                            </m:e>
                            <m:e>
                              <m:r>
                                <a:rPr lang="es-ES" sz="1400" i="0">
                                  <a:solidFill>
                                    <a:schemeClr val="accent4"/>
                                  </a:solidFill>
                                  <a:latin typeface="Cambria Math" panose="02040503050406030204" pitchFamily="18" charset="0"/>
                                </a:rPr>
                                <m:t>&amp; </m:t>
                              </m:r>
                              <m:m>
                                <m:mPr>
                                  <m:mcs>
                                    <m:mc>
                                      <m:mcPr>
                                        <m:count m:val="3"/>
                                        <m:mcJc m:val="center"/>
                                      </m:mcPr>
                                    </m:mc>
                                  </m:mcs>
                                  <m:ctrlPr>
                                    <a:rPr lang="es-ES" sz="1400" i="1">
                                      <a:solidFill>
                                        <a:schemeClr val="accent4"/>
                                      </a:solidFill>
                                      <a:latin typeface="Cambria Math" panose="02040503050406030204" pitchFamily="18" charset="0"/>
                                    </a:rPr>
                                  </m:ctrlPr>
                                </m:mPr>
                                <m:mr>
                                  <m:e>
                                    <m:r>
                                      <a:rPr lang="es-ES" sz="1400" i="0">
                                        <a:solidFill>
                                          <a:schemeClr val="accent4"/>
                                        </a:solidFill>
                                        <a:latin typeface="Cambria Math" panose="02040503050406030204" pitchFamily="18" charset="0"/>
                                      </a:rPr>
                                      <m:t>1</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0">
                                            <a:solidFill>
                                              <a:schemeClr val="accent4"/>
                                            </a:solidFill>
                                            <a:latin typeface="Cambria Math" panose="02040503050406030204" pitchFamily="18" charset="0"/>
                                          </a:rPr>
                                          <m:t>1,</m:t>
                                        </m:r>
                                        <m:r>
                                          <a:rPr lang="es-ES" sz="1400" i="1">
                                            <a:solidFill>
                                              <a:schemeClr val="accent4"/>
                                            </a:solidFill>
                                            <a:latin typeface="Cambria Math" panose="02040503050406030204" pitchFamily="18" charset="0"/>
                                          </a:rPr>
                                          <m:t>𝑛</m:t>
                                        </m:r>
                                        <m:r>
                                          <a:rPr lang="es-ES" sz="1400" i="0">
                                            <a:solidFill>
                                              <a:schemeClr val="accent4"/>
                                            </a:solidFill>
                                            <a:latin typeface="Cambria Math" panose="02040503050406030204" pitchFamily="18" charset="0"/>
                                          </a:rPr>
                                          <m:t>−2</m:t>
                                        </m:r>
                                      </m:sub>
                                    </m:sSub>
                                  </m:e>
                                  <m:e>
                                    <m:r>
                                      <a:rPr lang="es-ES" sz="1400" i="0">
                                        <a:solidFill>
                                          <a:schemeClr val="accent4"/>
                                        </a:solidFill>
                                        <a:latin typeface="Cambria Math" panose="02040503050406030204" pitchFamily="18" charset="0"/>
                                      </a:rPr>
                                      <m:t>⋱</m:t>
                                    </m:r>
                                  </m:e>
                                </m:mr>
                                <m:mr>
                                  <m:e>
                                    <m:r>
                                      <a:rPr lang="es-ES" sz="1400" i="0">
                                        <a:solidFill>
                                          <a:schemeClr val="accent4"/>
                                        </a:solidFill>
                                        <a:latin typeface="Cambria Math" panose="02040503050406030204" pitchFamily="18" charset="0"/>
                                      </a:rPr>
                                      <m:t>1</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0">
                                            <a:solidFill>
                                              <a:schemeClr val="accent4"/>
                                            </a:solidFill>
                                            <a:latin typeface="Cambria Math" panose="02040503050406030204" pitchFamily="18" charset="0"/>
                                          </a:rPr>
                                          <m:t>1,</m:t>
                                        </m:r>
                                        <m:r>
                                          <a:rPr lang="es-ES" sz="1400" i="1">
                                            <a:solidFill>
                                              <a:schemeClr val="accent4"/>
                                            </a:solidFill>
                                            <a:latin typeface="Cambria Math" panose="02040503050406030204" pitchFamily="18" charset="0"/>
                                          </a:rPr>
                                          <m:t>𝑛</m:t>
                                        </m:r>
                                        <m:r>
                                          <a:rPr lang="es-ES" sz="1400" i="0">
                                            <a:solidFill>
                                              <a:schemeClr val="accent4"/>
                                            </a:solidFill>
                                            <a:latin typeface="Cambria Math" panose="02040503050406030204" pitchFamily="18" charset="0"/>
                                          </a:rPr>
                                          <m:t>−1</m:t>
                                        </m:r>
                                      </m:sub>
                                    </m:sSub>
                                  </m:e>
                                  <m:e>
                                    <m:r>
                                      <a:rPr lang="es-ES" sz="1400" i="0">
                                        <a:solidFill>
                                          <a:schemeClr val="accent4"/>
                                        </a:solidFill>
                                        <a:latin typeface="Cambria Math" panose="02040503050406030204" pitchFamily="18" charset="0"/>
                                      </a:rPr>
                                      <m:t>⋱</m:t>
                                    </m:r>
                                  </m:e>
                                </m:mr>
                                <m:mr>
                                  <m:e>
                                    <m:r>
                                      <a:rPr lang="es-ES" sz="1400" i="0">
                                        <a:solidFill>
                                          <a:schemeClr val="accent4"/>
                                        </a:solidFill>
                                        <a:latin typeface="Cambria Math" panose="02040503050406030204" pitchFamily="18" charset="0"/>
                                      </a:rPr>
                                      <m:t>1</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0">
                                            <a:solidFill>
                                              <a:schemeClr val="accent4"/>
                                            </a:solidFill>
                                            <a:latin typeface="Cambria Math" panose="02040503050406030204" pitchFamily="18" charset="0"/>
                                          </a:rPr>
                                          <m:t>1,</m:t>
                                        </m:r>
                                        <m:r>
                                          <a:rPr lang="es-ES" sz="1400" i="1">
                                            <a:solidFill>
                                              <a:schemeClr val="accent4"/>
                                            </a:solidFill>
                                            <a:latin typeface="Cambria Math" panose="02040503050406030204" pitchFamily="18" charset="0"/>
                                          </a:rPr>
                                          <m:t>𝑛</m:t>
                                        </m:r>
                                      </m:sub>
                                    </m:sSub>
                                  </m:e>
                                  <m:e>
                                    <m:r>
                                      <a:rPr lang="es-ES" sz="1400" i="0">
                                        <a:solidFill>
                                          <a:schemeClr val="accent4"/>
                                        </a:solidFill>
                                        <a:latin typeface="Cambria Math" panose="02040503050406030204" pitchFamily="18" charset="0"/>
                                      </a:rPr>
                                      <m:t>…</m:t>
                                    </m:r>
                                  </m:e>
                                </m:mr>
                              </m:m>
                              <m:r>
                                <a:rPr lang="es-ES" sz="1400" i="0">
                                  <a:solidFill>
                                    <a:schemeClr val="accent4"/>
                                  </a:solidFill>
                                  <a:latin typeface="Cambria Math" panose="02040503050406030204" pitchFamily="18" charset="0"/>
                                </a:rPr>
                                <m:t>    </m:t>
                              </m:r>
                              <m:m>
                                <m:mPr>
                                  <m:mcs>
                                    <m:mc>
                                      <m:mcPr>
                                        <m:count m:val="3"/>
                                        <m:mcJc m:val="center"/>
                                      </m:mcPr>
                                    </m:mc>
                                  </m:mcs>
                                  <m:ctrlPr>
                                    <a:rPr lang="es-ES" sz="1400" i="1">
                                      <a:solidFill>
                                        <a:schemeClr val="accent4"/>
                                      </a:solidFill>
                                      <a:latin typeface="Cambria Math" panose="02040503050406030204" pitchFamily="18" charset="0"/>
                                    </a:rPr>
                                  </m:ctrlPr>
                                </m:mPr>
                                <m:mr>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mr>
                                <m:mr>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mr>
                                <m:mr>
                                  <m:e>
                                    <m:r>
                                      <a:rPr lang="es-ES" sz="1400" i="0">
                                        <a:solidFill>
                                          <a:schemeClr val="accent4"/>
                                        </a:solidFill>
                                        <a:latin typeface="Cambria Math" panose="02040503050406030204" pitchFamily="18" charset="0"/>
                                      </a:rPr>
                                      <m:t>…</m:t>
                                    </m:r>
                                  </m:e>
                                  <m:e>
                                    <m:r>
                                      <a:rPr lang="es-ES" sz="1400" i="0">
                                        <a:solidFill>
                                          <a:schemeClr val="accent4"/>
                                        </a:solidFill>
                                        <a:latin typeface="Cambria Math" panose="02040503050406030204" pitchFamily="18" charset="0"/>
                                      </a:rPr>
                                      <m:t>…</m:t>
                                    </m:r>
                                  </m:e>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𝑥</m:t>
                                        </m:r>
                                      </m:e>
                                      <m:sub>
                                        <m:r>
                                          <a:rPr lang="es-ES" sz="1400" i="1">
                                            <a:solidFill>
                                              <a:schemeClr val="accent4"/>
                                            </a:solidFill>
                                            <a:latin typeface="Cambria Math" panose="02040503050406030204" pitchFamily="18" charset="0"/>
                                          </a:rPr>
                                          <m:t>𝑘</m:t>
                                        </m:r>
                                        <m:r>
                                          <a:rPr lang="es-ES" sz="1400" i="0">
                                            <a:solidFill>
                                              <a:schemeClr val="accent4"/>
                                            </a:solidFill>
                                            <a:latin typeface="Cambria Math" panose="02040503050406030204" pitchFamily="18" charset="0"/>
                                          </a:rPr>
                                          <m:t>,</m:t>
                                        </m:r>
                                        <m:r>
                                          <a:rPr lang="es-ES" sz="1400" i="1">
                                            <a:solidFill>
                                              <a:schemeClr val="accent4"/>
                                            </a:solidFill>
                                            <a:latin typeface="Cambria Math" panose="02040503050406030204" pitchFamily="18" charset="0"/>
                                          </a:rPr>
                                          <m:t>𝑛</m:t>
                                        </m:r>
                                      </m:sub>
                                    </m:sSub>
                                  </m:e>
                                </m:mr>
                              </m:m>
                            </m:e>
                          </m:eqArr>
                        </m:e>
                      </m:d>
                    </m:oMath>
                  </m:oMathPara>
                </a14:m>
                <a:endParaRPr lang="es-ES" sz="1400" dirty="0">
                  <a:solidFill>
                    <a:schemeClr val="accent4"/>
                  </a:solidFill>
                </a:endParaRPr>
              </a:p>
            </p:txBody>
          </p:sp>
        </mc:Choice>
        <mc:Fallback xmlns="">
          <p:sp>
            <p:nvSpPr>
              <p:cNvPr id="44" name="Rectángulo 43"/>
              <p:cNvSpPr>
                <a:spLocks noRot="1" noChangeAspect="1" noMove="1" noResize="1" noEditPoints="1" noAdjustHandles="1" noChangeArrowheads="1" noChangeShapeType="1" noTextEdit="1"/>
              </p:cNvSpPr>
              <p:nvPr/>
            </p:nvSpPr>
            <p:spPr>
              <a:xfrm>
                <a:off x="238623" y="2937315"/>
                <a:ext cx="2962799" cy="1403846"/>
              </a:xfrm>
              <a:prstGeom prst="rect">
                <a:avLst/>
              </a:prstGeom>
              <a:blipFill rotWithShape="0">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Rectángulo 45"/>
              <p:cNvSpPr/>
              <p:nvPr/>
            </p:nvSpPr>
            <p:spPr>
              <a:xfrm>
                <a:off x="4056574" y="2738405"/>
                <a:ext cx="1031051" cy="1798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i="1" smtClean="0">
                          <a:solidFill>
                            <a:schemeClr val="accent4"/>
                          </a:solidFill>
                          <a:latin typeface="Cambria Math" panose="02040503050406030204" pitchFamily="18" charset="0"/>
                        </a:rPr>
                        <m:t>𝑌</m:t>
                      </m:r>
                      <m:r>
                        <a:rPr lang="es-ES" sz="1400" i="0">
                          <a:solidFill>
                            <a:schemeClr val="accent4"/>
                          </a:solidFill>
                          <a:latin typeface="Cambria Math" panose="02040503050406030204" pitchFamily="18" charset="0"/>
                        </a:rPr>
                        <m:t>= </m:t>
                      </m:r>
                      <m:d>
                        <m:dPr>
                          <m:begChr m:val="["/>
                          <m:endChr m:val="]"/>
                          <m:ctrlPr>
                            <a:rPr lang="es-ES" sz="1400" i="1">
                              <a:solidFill>
                                <a:schemeClr val="accent4"/>
                              </a:solidFill>
                              <a:latin typeface="Cambria Math" panose="02040503050406030204" pitchFamily="18" charset="0"/>
                            </a:rPr>
                          </m:ctrlPr>
                        </m:dPr>
                        <m:e>
                          <m:eqArr>
                            <m:eqArrPr>
                              <m:ctrlPr>
                                <a:rPr lang="es-ES" sz="1400" i="1">
                                  <a:solidFill>
                                    <a:schemeClr val="accent4"/>
                                  </a:solidFill>
                                  <a:latin typeface="Cambria Math" panose="02040503050406030204" pitchFamily="18" charset="0"/>
                                </a:rPr>
                              </m:ctrlPr>
                            </m:eqArrPr>
                            <m:e>
                              <m:r>
                                <a:rPr lang="es-ES" sz="1400" i="0">
                                  <a:solidFill>
                                    <a:schemeClr val="accent4"/>
                                  </a:solidFill>
                                  <a:latin typeface="Cambria Math" panose="02040503050406030204" pitchFamily="18" charset="0"/>
                                </a:rPr>
                                <m:t>&amp;</m:t>
                              </m:r>
                              <m:eqArr>
                                <m:eqArrPr>
                                  <m:ctrlPr>
                                    <a:rPr lang="es-ES" sz="1400" i="1">
                                      <a:solidFill>
                                        <a:schemeClr val="accent4"/>
                                      </a:solidFill>
                                      <a:latin typeface="Cambria Math" panose="02040503050406030204" pitchFamily="18" charset="0"/>
                                    </a:rPr>
                                  </m:ctrlPr>
                                </m:eqArrPr>
                                <m:e>
                                  <m:r>
                                    <a:rPr lang="es-ES" sz="1400" i="0">
                                      <a:solidFill>
                                        <a:schemeClr val="accent4"/>
                                      </a:solidFill>
                                      <a:latin typeface="Cambria Math" panose="02040503050406030204" pitchFamily="18" charset="0"/>
                                    </a:rPr>
                                    <m:t>&amp;</m:t>
                                  </m:r>
                                  <m:eqArr>
                                    <m:eqArrPr>
                                      <m:ctrlPr>
                                        <a:rPr lang="es-ES" sz="1400" i="1">
                                          <a:solidFill>
                                            <a:schemeClr val="accent4"/>
                                          </a:solidFill>
                                          <a:latin typeface="Cambria Math" panose="02040503050406030204" pitchFamily="18" charset="0"/>
                                        </a:rPr>
                                      </m:ctrlPr>
                                    </m:eqArrPr>
                                    <m:e>
                                      <m:r>
                                        <a:rPr lang="es-ES" sz="1400" i="0">
                                          <a:solidFill>
                                            <a:schemeClr val="accent4"/>
                                          </a:solidFill>
                                          <a:latin typeface="Cambria Math" panose="02040503050406030204" pitchFamily="18" charset="0"/>
                                        </a:rPr>
                                        <m:t>&amp;</m:t>
                                      </m:r>
                                      <m:m>
                                        <m:mPr>
                                          <m:mcs>
                                            <m:mc>
                                              <m:mcPr>
                                                <m:count m:val="1"/>
                                                <m:mcJc m:val="center"/>
                                              </m:mcPr>
                                            </m:mc>
                                          </m:mcs>
                                          <m:ctrlPr>
                                            <a:rPr lang="es-ES" sz="1400" i="1">
                                              <a:solidFill>
                                                <a:schemeClr val="accent4"/>
                                              </a:solidFill>
                                              <a:latin typeface="Cambria Math" panose="02040503050406030204" pitchFamily="18" charset="0"/>
                                            </a:rPr>
                                          </m:ctrlPr>
                                        </m:mPr>
                                        <m:mr>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𝑦</m:t>
                                                </m:r>
                                              </m:e>
                                              <m:sub>
                                                <m:r>
                                                  <a:rPr lang="es-ES" sz="1400" i="0">
                                                    <a:solidFill>
                                                      <a:schemeClr val="accent4"/>
                                                    </a:solidFill>
                                                    <a:latin typeface="Cambria Math" panose="02040503050406030204" pitchFamily="18" charset="0"/>
                                                  </a:rPr>
                                                  <m:t>0</m:t>
                                                </m:r>
                                              </m:sub>
                                            </m:sSub>
                                          </m:e>
                                        </m:mr>
                                        <m:mr>
                                          <m:e>
                                            <m:r>
                                              <a:rPr lang="es-ES" sz="1400" i="0">
                                                <a:solidFill>
                                                  <a:schemeClr val="accent4"/>
                                                </a:solidFill>
                                                <a:latin typeface="Cambria Math" panose="02040503050406030204" pitchFamily="18" charset="0"/>
                                              </a:rPr>
                                              <m:t> </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𝑦</m:t>
                                                </m:r>
                                              </m:e>
                                              <m:sub>
                                                <m:r>
                                                  <a:rPr lang="es-ES" sz="1400" i="0">
                                                    <a:solidFill>
                                                      <a:schemeClr val="accent4"/>
                                                    </a:solidFill>
                                                    <a:latin typeface="Cambria Math" panose="02040503050406030204" pitchFamily="18" charset="0"/>
                                                  </a:rPr>
                                                  <m:t>1</m:t>
                                                </m:r>
                                              </m:sub>
                                            </m:sSub>
                                          </m:e>
                                        </m:mr>
                                        <m:mr>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𝑦</m:t>
                                                </m:r>
                                              </m:e>
                                              <m:sub>
                                                <m:r>
                                                  <a:rPr lang="es-ES" sz="1400" i="0">
                                                    <a:solidFill>
                                                      <a:schemeClr val="accent4"/>
                                                    </a:solidFill>
                                                    <a:latin typeface="Cambria Math" panose="02040503050406030204" pitchFamily="18" charset="0"/>
                                                  </a:rPr>
                                                  <m:t>2</m:t>
                                                </m:r>
                                              </m:sub>
                                            </m:sSub>
                                          </m:e>
                                        </m:mr>
                                      </m:m>
                                      <m:r>
                                        <a:rPr lang="es-ES" sz="1400" i="0">
                                          <a:solidFill>
                                            <a:schemeClr val="accent4"/>
                                          </a:solidFill>
                                          <a:latin typeface="Cambria Math" panose="02040503050406030204" pitchFamily="18" charset="0"/>
                                        </a:rPr>
                                        <m:t> </m:t>
                                      </m:r>
                                    </m:e>
                                    <m:e>
                                      <m:r>
                                        <a:rPr lang="es-ES" sz="1400" i="0">
                                          <a:solidFill>
                                            <a:schemeClr val="accent4"/>
                                          </a:solidFill>
                                          <a:latin typeface="Cambria Math" panose="02040503050406030204" pitchFamily="18" charset="0"/>
                                        </a:rPr>
                                        <m:t>&amp;</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𝑦</m:t>
                                          </m:r>
                                        </m:e>
                                        <m:sub>
                                          <m:r>
                                            <a:rPr lang="es-ES" sz="1400" i="0">
                                              <a:solidFill>
                                                <a:schemeClr val="accent4"/>
                                              </a:solidFill>
                                              <a:latin typeface="Cambria Math" panose="02040503050406030204" pitchFamily="18" charset="0"/>
                                            </a:rPr>
                                            <m:t>3</m:t>
                                          </m:r>
                                        </m:sub>
                                      </m:sSub>
                                    </m:e>
                                  </m:eqArr>
                                </m:e>
                                <m:e>
                                  <m:r>
                                    <a:rPr lang="es-ES" sz="1400" i="0">
                                      <a:solidFill>
                                        <a:schemeClr val="accent4"/>
                                      </a:solidFill>
                                      <a:latin typeface="Cambria Math" panose="02040503050406030204" pitchFamily="18" charset="0"/>
                                    </a:rPr>
                                    <m:t>&amp;</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𝑦</m:t>
                                      </m:r>
                                    </m:e>
                                    <m:sub>
                                      <m:r>
                                        <a:rPr lang="es-ES" sz="1400" i="0">
                                          <a:solidFill>
                                            <a:schemeClr val="accent4"/>
                                          </a:solidFill>
                                          <a:latin typeface="Cambria Math" panose="02040503050406030204" pitchFamily="18" charset="0"/>
                                        </a:rPr>
                                        <m:t>4</m:t>
                                      </m:r>
                                    </m:sub>
                                  </m:sSub>
                                </m:e>
                                <m:e>
                                  <m:r>
                                    <a:rPr lang="es-ES" sz="1400" i="0">
                                      <a:solidFill>
                                        <a:schemeClr val="accent4"/>
                                      </a:solidFill>
                                      <a:latin typeface="Cambria Math" panose="02040503050406030204" pitchFamily="18" charset="0"/>
                                    </a:rPr>
                                    <m:t>&amp;.</m:t>
                                  </m:r>
                                </m:e>
                                <m:e>
                                  <m:r>
                                    <a:rPr lang="es-ES" sz="1400" i="0">
                                      <a:solidFill>
                                        <a:schemeClr val="accent4"/>
                                      </a:solidFill>
                                      <a:latin typeface="Cambria Math" panose="02040503050406030204" pitchFamily="18" charset="0"/>
                                    </a:rPr>
                                    <m:t>&amp;.</m:t>
                                  </m:r>
                                </m:e>
                                <m:e>
                                  <m:r>
                                    <a:rPr lang="es-ES" sz="1400" i="0">
                                      <a:solidFill>
                                        <a:schemeClr val="accent4"/>
                                      </a:solidFill>
                                      <a:latin typeface="Cambria Math" panose="02040503050406030204" pitchFamily="18" charset="0"/>
                                    </a:rPr>
                                    <m:t>&amp;.</m:t>
                                  </m:r>
                                </m:e>
                              </m:eqArr>
                            </m:e>
                            <m:e>
                              <m:r>
                                <a:rPr lang="es-ES" sz="1400" i="0">
                                  <a:solidFill>
                                    <a:schemeClr val="accent4"/>
                                  </a:solidFill>
                                  <a:latin typeface="Cambria Math" panose="02040503050406030204" pitchFamily="18" charset="0"/>
                                </a:rPr>
                                <m:t>&amp;</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𝑦</m:t>
                                  </m:r>
                                </m:e>
                                <m:sub>
                                  <m:r>
                                    <a:rPr lang="es-ES" sz="1400" i="1">
                                      <a:solidFill>
                                        <a:schemeClr val="accent4"/>
                                      </a:solidFill>
                                      <a:latin typeface="Cambria Math" panose="02040503050406030204" pitchFamily="18" charset="0"/>
                                    </a:rPr>
                                    <m:t>𝑛</m:t>
                                  </m:r>
                                </m:sub>
                              </m:sSub>
                            </m:e>
                          </m:eqArr>
                        </m:e>
                      </m:d>
                      <m:r>
                        <a:rPr lang="es-ES" sz="1400" i="0">
                          <a:solidFill>
                            <a:schemeClr val="accent4"/>
                          </a:solidFill>
                          <a:latin typeface="Cambria Math" panose="02040503050406030204" pitchFamily="18" charset="0"/>
                        </a:rPr>
                        <m:t> </m:t>
                      </m:r>
                    </m:oMath>
                  </m:oMathPara>
                </a14:m>
                <a:endParaRPr lang="es-ES" sz="1400" dirty="0">
                  <a:solidFill>
                    <a:schemeClr val="accent4"/>
                  </a:solidFill>
                </a:endParaRPr>
              </a:p>
            </p:txBody>
          </p:sp>
        </mc:Choice>
        <mc:Fallback xmlns="">
          <p:sp>
            <p:nvSpPr>
              <p:cNvPr id="46" name="Rectángulo 45"/>
              <p:cNvSpPr>
                <a:spLocks noRot="1" noChangeAspect="1" noMove="1" noResize="1" noEditPoints="1" noAdjustHandles="1" noChangeArrowheads="1" noChangeShapeType="1" noTextEdit="1"/>
              </p:cNvSpPr>
              <p:nvPr/>
            </p:nvSpPr>
            <p:spPr>
              <a:xfrm>
                <a:off x="4056574" y="2738405"/>
                <a:ext cx="1031051" cy="1798506"/>
              </a:xfrm>
              <a:prstGeom prst="rect">
                <a:avLst/>
              </a:prstGeom>
              <a:blipFill rotWithShape="0">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Rectángulo 46"/>
              <p:cNvSpPr/>
              <p:nvPr/>
            </p:nvSpPr>
            <p:spPr>
              <a:xfrm>
                <a:off x="7111833" y="2593480"/>
                <a:ext cx="1052339" cy="1975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i="1" smtClean="0">
                          <a:solidFill>
                            <a:schemeClr val="accent4"/>
                          </a:solidFill>
                          <a:latin typeface="Cambria Math" panose="02040503050406030204" pitchFamily="18" charset="0"/>
                        </a:rPr>
                        <m:t>𝐵</m:t>
                      </m:r>
                      <m:r>
                        <a:rPr lang="es-ES" sz="1400" i="0">
                          <a:solidFill>
                            <a:schemeClr val="accent4"/>
                          </a:solidFill>
                          <a:latin typeface="Cambria Math" panose="02040503050406030204" pitchFamily="18" charset="0"/>
                        </a:rPr>
                        <m:t>= </m:t>
                      </m:r>
                      <m:d>
                        <m:dPr>
                          <m:begChr m:val="["/>
                          <m:endChr m:val="]"/>
                          <m:ctrlPr>
                            <a:rPr lang="es-ES" sz="1400" i="1">
                              <a:solidFill>
                                <a:schemeClr val="accent4"/>
                              </a:solidFill>
                              <a:latin typeface="Cambria Math" panose="02040503050406030204" pitchFamily="18" charset="0"/>
                            </a:rPr>
                          </m:ctrlPr>
                        </m:dPr>
                        <m:e>
                          <m:eqArr>
                            <m:eqArrPr>
                              <m:ctrlPr>
                                <a:rPr lang="es-ES" sz="1400" i="1">
                                  <a:solidFill>
                                    <a:schemeClr val="accent4"/>
                                  </a:solidFill>
                                  <a:latin typeface="Cambria Math" panose="02040503050406030204" pitchFamily="18" charset="0"/>
                                </a:rPr>
                              </m:ctrlPr>
                            </m:eqArrPr>
                            <m:e>
                              <m:r>
                                <a:rPr lang="es-ES" sz="1400" i="0">
                                  <a:solidFill>
                                    <a:schemeClr val="accent4"/>
                                  </a:solidFill>
                                  <a:latin typeface="Cambria Math" panose="02040503050406030204" pitchFamily="18" charset="0"/>
                                </a:rPr>
                                <m:t>&amp;</m:t>
                              </m:r>
                              <m:eqArr>
                                <m:eqArrPr>
                                  <m:ctrlPr>
                                    <a:rPr lang="es-ES" sz="1400" i="1">
                                      <a:solidFill>
                                        <a:schemeClr val="accent4"/>
                                      </a:solidFill>
                                      <a:latin typeface="Cambria Math" panose="02040503050406030204" pitchFamily="18" charset="0"/>
                                    </a:rPr>
                                  </m:ctrlPr>
                                </m:eqArrPr>
                                <m:e>
                                  <m:r>
                                    <a:rPr lang="es-ES" sz="1400" i="0">
                                      <a:solidFill>
                                        <a:schemeClr val="accent4"/>
                                      </a:solidFill>
                                      <a:latin typeface="Cambria Math" panose="02040503050406030204" pitchFamily="18" charset="0"/>
                                    </a:rPr>
                                    <m:t>&amp;</m:t>
                                  </m:r>
                                  <m:eqArr>
                                    <m:eqArrPr>
                                      <m:ctrlPr>
                                        <a:rPr lang="es-ES" sz="1400" i="1">
                                          <a:solidFill>
                                            <a:schemeClr val="accent4"/>
                                          </a:solidFill>
                                          <a:latin typeface="Cambria Math" panose="02040503050406030204" pitchFamily="18" charset="0"/>
                                        </a:rPr>
                                      </m:ctrlPr>
                                    </m:eqArrPr>
                                    <m:e>
                                      <m:r>
                                        <a:rPr lang="es-ES" sz="1400" i="0">
                                          <a:solidFill>
                                            <a:schemeClr val="accent4"/>
                                          </a:solidFill>
                                          <a:latin typeface="Cambria Math" panose="02040503050406030204" pitchFamily="18" charset="0"/>
                                        </a:rPr>
                                        <m:t>&amp;</m:t>
                                      </m:r>
                                      <m:m>
                                        <m:mPr>
                                          <m:mcs>
                                            <m:mc>
                                              <m:mcPr>
                                                <m:count m:val="1"/>
                                                <m:mcJc m:val="center"/>
                                              </m:mcPr>
                                            </m:mc>
                                          </m:mcs>
                                          <m:ctrlPr>
                                            <a:rPr lang="es-ES" sz="1400" i="1">
                                              <a:solidFill>
                                                <a:schemeClr val="accent4"/>
                                              </a:solidFill>
                                              <a:latin typeface="Cambria Math" panose="02040503050406030204" pitchFamily="18" charset="0"/>
                                            </a:rPr>
                                          </m:ctrlPr>
                                        </m:mPr>
                                        <m:mr>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𝑏</m:t>
                                                </m:r>
                                              </m:e>
                                              <m:sub>
                                                <m:r>
                                                  <a:rPr lang="es-ES" sz="1400" i="0">
                                                    <a:solidFill>
                                                      <a:schemeClr val="accent4"/>
                                                    </a:solidFill>
                                                    <a:latin typeface="Cambria Math" panose="02040503050406030204" pitchFamily="18" charset="0"/>
                                                  </a:rPr>
                                                  <m:t>0</m:t>
                                                </m:r>
                                              </m:sub>
                                            </m:sSub>
                                          </m:e>
                                        </m:mr>
                                        <m:mr>
                                          <m:e>
                                            <m:r>
                                              <a:rPr lang="es-ES" sz="1400" i="0">
                                                <a:solidFill>
                                                  <a:schemeClr val="accent4"/>
                                                </a:solidFill>
                                                <a:latin typeface="Cambria Math" panose="02040503050406030204" pitchFamily="18" charset="0"/>
                                              </a:rPr>
                                              <m:t> </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𝑏</m:t>
                                                </m:r>
                                              </m:e>
                                              <m:sub>
                                                <m:r>
                                                  <a:rPr lang="es-ES" sz="1400" i="0">
                                                    <a:solidFill>
                                                      <a:schemeClr val="accent4"/>
                                                    </a:solidFill>
                                                    <a:latin typeface="Cambria Math" panose="02040503050406030204" pitchFamily="18" charset="0"/>
                                                  </a:rPr>
                                                  <m:t>1</m:t>
                                                </m:r>
                                              </m:sub>
                                            </m:sSub>
                                          </m:e>
                                        </m:mr>
                                        <m:mr>
                                          <m:e>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𝑏</m:t>
                                                </m:r>
                                              </m:e>
                                              <m:sub>
                                                <m:r>
                                                  <a:rPr lang="en-US" sz="1400" b="0" i="0" smtClean="0">
                                                    <a:solidFill>
                                                      <a:schemeClr val="accent4"/>
                                                    </a:solidFill>
                                                    <a:latin typeface="Cambria Math" panose="02040503050406030204" pitchFamily="18" charset="0"/>
                                                  </a:rPr>
                                                  <m:t>2</m:t>
                                                </m:r>
                                              </m:sub>
                                            </m:sSub>
                                          </m:e>
                                        </m:mr>
                                      </m:m>
                                      <m:r>
                                        <a:rPr lang="es-ES" sz="1400" i="0">
                                          <a:solidFill>
                                            <a:schemeClr val="accent4"/>
                                          </a:solidFill>
                                          <a:latin typeface="Cambria Math" panose="02040503050406030204" pitchFamily="18" charset="0"/>
                                        </a:rPr>
                                        <m:t> </m:t>
                                      </m:r>
                                    </m:e>
                                    <m:e>
                                      <m:r>
                                        <a:rPr lang="es-ES" sz="1400" i="0">
                                          <a:solidFill>
                                            <a:schemeClr val="accent4"/>
                                          </a:solidFill>
                                          <a:latin typeface="Cambria Math" panose="02040503050406030204" pitchFamily="18" charset="0"/>
                                        </a:rPr>
                                        <m:t>&amp;</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𝑏</m:t>
                                          </m:r>
                                        </m:e>
                                        <m:sub>
                                          <m:r>
                                            <a:rPr lang="es-ES" sz="1400" i="0">
                                              <a:solidFill>
                                                <a:schemeClr val="accent4"/>
                                              </a:solidFill>
                                              <a:latin typeface="Cambria Math" panose="02040503050406030204" pitchFamily="18" charset="0"/>
                                            </a:rPr>
                                            <m:t>3</m:t>
                                          </m:r>
                                        </m:sub>
                                      </m:sSub>
                                    </m:e>
                                  </m:eqArr>
                                </m:e>
                                <m:e>
                                  <m:r>
                                    <a:rPr lang="es-ES" sz="1400" i="0">
                                      <a:solidFill>
                                        <a:schemeClr val="accent4"/>
                                      </a:solidFill>
                                      <a:latin typeface="Cambria Math" panose="02040503050406030204" pitchFamily="18" charset="0"/>
                                    </a:rPr>
                                    <m:t>&amp;</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𝑏</m:t>
                                      </m:r>
                                    </m:e>
                                    <m:sub>
                                      <m:r>
                                        <a:rPr lang="es-ES" sz="1400" i="0">
                                          <a:solidFill>
                                            <a:schemeClr val="accent4"/>
                                          </a:solidFill>
                                          <a:latin typeface="Cambria Math" panose="02040503050406030204" pitchFamily="18" charset="0"/>
                                        </a:rPr>
                                        <m:t>4</m:t>
                                      </m:r>
                                    </m:sub>
                                  </m:sSub>
                                </m:e>
                                <m:e>
                                  <m:r>
                                    <a:rPr lang="es-ES" sz="1400" i="0">
                                      <a:solidFill>
                                        <a:schemeClr val="accent4"/>
                                      </a:solidFill>
                                      <a:latin typeface="Cambria Math" panose="02040503050406030204" pitchFamily="18" charset="0"/>
                                    </a:rPr>
                                    <m:t>&amp;.</m:t>
                                  </m:r>
                                </m:e>
                                <m:e>
                                  <m:r>
                                    <a:rPr lang="es-ES" sz="1400" i="0">
                                      <a:solidFill>
                                        <a:schemeClr val="accent4"/>
                                      </a:solidFill>
                                      <a:latin typeface="Cambria Math" panose="02040503050406030204" pitchFamily="18" charset="0"/>
                                    </a:rPr>
                                    <m:t>&amp;.</m:t>
                                  </m:r>
                                </m:e>
                                <m:e>
                                  <m:r>
                                    <a:rPr lang="es-ES" sz="1400" i="0">
                                      <a:solidFill>
                                        <a:schemeClr val="accent4"/>
                                      </a:solidFill>
                                      <a:latin typeface="Cambria Math" panose="02040503050406030204" pitchFamily="18" charset="0"/>
                                    </a:rPr>
                                    <m:t>&amp;.</m:t>
                                  </m:r>
                                </m:e>
                              </m:eqArr>
                            </m:e>
                            <m:e>
                              <m:r>
                                <a:rPr lang="es-ES" sz="1400" i="0">
                                  <a:solidFill>
                                    <a:schemeClr val="accent4"/>
                                  </a:solidFill>
                                  <a:latin typeface="Cambria Math" panose="02040503050406030204" pitchFamily="18" charset="0"/>
                                </a:rPr>
                                <m:t>&amp;</m:t>
                              </m:r>
                              <m:sSub>
                                <m:sSubPr>
                                  <m:ctrlPr>
                                    <a:rPr lang="es-ES" sz="1400" i="1">
                                      <a:solidFill>
                                        <a:schemeClr val="accent4"/>
                                      </a:solidFill>
                                      <a:latin typeface="Cambria Math" panose="02040503050406030204" pitchFamily="18" charset="0"/>
                                    </a:rPr>
                                  </m:ctrlPr>
                                </m:sSubPr>
                                <m:e>
                                  <m:r>
                                    <a:rPr lang="es-ES" sz="1400" i="1">
                                      <a:solidFill>
                                        <a:schemeClr val="accent4"/>
                                      </a:solidFill>
                                      <a:latin typeface="Cambria Math" panose="02040503050406030204" pitchFamily="18" charset="0"/>
                                    </a:rPr>
                                    <m:t>𝑏</m:t>
                                  </m:r>
                                </m:e>
                                <m:sub>
                                  <m:r>
                                    <a:rPr lang="es-ES" sz="1400" i="1">
                                      <a:solidFill>
                                        <a:schemeClr val="accent4"/>
                                      </a:solidFill>
                                      <a:latin typeface="Cambria Math" panose="02040503050406030204" pitchFamily="18" charset="0"/>
                                    </a:rPr>
                                    <m:t>𝑛</m:t>
                                  </m:r>
                                </m:sub>
                              </m:sSub>
                            </m:e>
                          </m:eqArr>
                        </m:e>
                      </m:d>
                      <m:r>
                        <a:rPr lang="es-ES" sz="1400" i="0">
                          <a:solidFill>
                            <a:schemeClr val="accent4"/>
                          </a:solidFill>
                          <a:latin typeface="Cambria Math" panose="02040503050406030204" pitchFamily="18" charset="0"/>
                        </a:rPr>
                        <m:t> </m:t>
                      </m:r>
                    </m:oMath>
                  </m:oMathPara>
                </a14:m>
                <a:endParaRPr lang="es-ES" sz="1400" dirty="0">
                  <a:solidFill>
                    <a:schemeClr val="accent4"/>
                  </a:solidFill>
                </a:endParaRPr>
              </a:p>
            </p:txBody>
          </p:sp>
        </mc:Choice>
        <mc:Fallback xmlns="">
          <p:sp>
            <p:nvSpPr>
              <p:cNvPr id="47" name="Rectángulo 46"/>
              <p:cNvSpPr>
                <a:spLocks noRot="1" noChangeAspect="1" noMove="1" noResize="1" noEditPoints="1" noAdjustHandles="1" noChangeArrowheads="1" noChangeShapeType="1" noTextEdit="1"/>
              </p:cNvSpPr>
              <p:nvPr/>
            </p:nvSpPr>
            <p:spPr>
              <a:xfrm>
                <a:off x="7111833" y="2593480"/>
                <a:ext cx="1052339" cy="1975284"/>
              </a:xfrm>
              <a:prstGeom prst="rect">
                <a:avLst/>
              </a:prstGeom>
              <a:blipFill rotWithShape="0">
                <a:blip r:embed="rId6"/>
                <a:stretch>
                  <a:fillRect/>
                </a:stretch>
              </a:blipFill>
            </p:spPr>
            <p:txBody>
              <a:bodyPr/>
              <a:lstStyle/>
              <a:p>
                <a:r>
                  <a:rPr lang="es-ES">
                    <a:noFill/>
                  </a:rPr>
                  <a:t> </a:t>
                </a:r>
              </a:p>
            </p:txBody>
          </p:sp>
        </mc:Fallback>
      </mc:AlternateContent>
      <p:sp>
        <p:nvSpPr>
          <p:cNvPr id="48" name="40 CuadroTexto"/>
          <p:cNvSpPr txBox="1"/>
          <p:nvPr/>
        </p:nvSpPr>
        <p:spPr>
          <a:xfrm>
            <a:off x="774001" y="4341875"/>
            <a:ext cx="2208737" cy="646331"/>
          </a:xfrm>
          <a:prstGeom prst="rect">
            <a:avLst/>
          </a:prstGeom>
          <a:noFill/>
        </p:spPr>
        <p:txBody>
          <a:bodyPr wrap="square" rtlCol="0">
            <a:spAutoFit/>
          </a:bodyPr>
          <a:lstStyle/>
          <a:p>
            <a:pPr algn="just"/>
            <a:r>
              <a:rPr lang="es-ES" sz="1200" dirty="0">
                <a:solidFill>
                  <a:schemeClr val="accent4"/>
                </a:solidFill>
                <a:latin typeface="Fira Sans Condensed Light" panose="020B0604020202020204" charset="0"/>
                <a:cs typeface="Times New Roman" panose="02020603050405020304" pitchFamily="18" charset="0"/>
              </a:rPr>
              <a:t>Es la matriz de las características independientes. (Variables </a:t>
            </a:r>
            <a:r>
              <a:rPr lang="es-ES" sz="1200" dirty="0" err="1">
                <a:solidFill>
                  <a:schemeClr val="accent4"/>
                </a:solidFill>
                <a:latin typeface="Fira Sans Condensed Light" panose="020B0604020202020204" charset="0"/>
                <a:cs typeface="Times New Roman" panose="02020603050405020304" pitchFamily="18" charset="0"/>
              </a:rPr>
              <a:t>predictoras</a:t>
            </a:r>
            <a:r>
              <a:rPr lang="es-ES" sz="1200" dirty="0">
                <a:solidFill>
                  <a:schemeClr val="accent4"/>
                </a:solidFill>
                <a:latin typeface="Fira Sans Condensed Light" panose="020B0604020202020204" charset="0"/>
                <a:cs typeface="Times New Roman" panose="02020603050405020304" pitchFamily="18" charset="0"/>
              </a:rPr>
              <a:t>)</a:t>
            </a:r>
          </a:p>
        </p:txBody>
      </p:sp>
      <p:sp>
        <p:nvSpPr>
          <p:cNvPr id="49" name="40 CuadroTexto"/>
          <p:cNvSpPr txBox="1"/>
          <p:nvPr/>
        </p:nvSpPr>
        <p:spPr>
          <a:xfrm>
            <a:off x="3410314" y="4497169"/>
            <a:ext cx="3023305" cy="646331"/>
          </a:xfrm>
          <a:prstGeom prst="rect">
            <a:avLst/>
          </a:prstGeom>
          <a:noFill/>
        </p:spPr>
        <p:txBody>
          <a:bodyPr wrap="square" rtlCol="0">
            <a:spAutoFit/>
          </a:bodyPr>
          <a:lstStyle/>
          <a:p>
            <a:pPr algn="just"/>
            <a:r>
              <a:rPr lang="es-ES" sz="1200" dirty="0">
                <a:solidFill>
                  <a:schemeClr val="accent4"/>
                </a:solidFill>
                <a:latin typeface="Fira Sans Condensed Light" panose="020B0604020202020204" charset="0"/>
                <a:cs typeface="Times New Roman" panose="02020603050405020304" pitchFamily="18" charset="0"/>
              </a:rPr>
              <a:t>Es el vector de la variable dependiente, calculado a partir de la matriz  X. (Variable de respuesta)</a:t>
            </a:r>
          </a:p>
        </p:txBody>
      </p:sp>
      <p:sp>
        <p:nvSpPr>
          <p:cNvPr id="50" name="40 CuadroTexto"/>
          <p:cNvSpPr txBox="1"/>
          <p:nvPr/>
        </p:nvSpPr>
        <p:spPr>
          <a:xfrm>
            <a:off x="6461184" y="4497168"/>
            <a:ext cx="2684159" cy="646331"/>
          </a:xfrm>
          <a:prstGeom prst="rect">
            <a:avLst/>
          </a:prstGeom>
          <a:noFill/>
        </p:spPr>
        <p:txBody>
          <a:bodyPr wrap="square" rtlCol="0">
            <a:spAutoFit/>
          </a:bodyPr>
          <a:lstStyle/>
          <a:p>
            <a:pPr algn="just"/>
            <a:r>
              <a:rPr lang="es-ES" sz="1200" dirty="0">
                <a:solidFill>
                  <a:schemeClr val="accent4"/>
                </a:solidFill>
                <a:latin typeface="Segoe UI Semilight" panose="020B0402040204020203" pitchFamily="34" charset="0"/>
                <a:cs typeface="Segoe UI Semilight" panose="020B0402040204020203" pitchFamily="34" charset="0"/>
              </a:rPr>
              <a:t>Es el vector de los coeficientes calculados en la regresión lineal para el modelo.</a:t>
            </a:r>
          </a:p>
        </p:txBody>
      </p:sp>
      <p:pic>
        <p:nvPicPr>
          <p:cNvPr id="41" name="Picture 4" descr="The Learning Gate | Tec de Monterrey"/>
          <p:cNvPicPr>
            <a:picLocks noChangeAspect="1" noChangeArrowheads="1"/>
          </p:cNvPicPr>
          <p:nvPr/>
        </p:nvPicPr>
        <p:blipFill>
          <a:blip r:embed="rId7">
            <a:lum bright="100000" contrast="100000"/>
          </a:blip>
          <a:srcRect/>
          <a:stretch>
            <a:fillRect/>
          </a:stretch>
        </p:blipFill>
        <p:spPr bwMode="auto">
          <a:xfrm>
            <a:off x="6033052" y="308116"/>
            <a:ext cx="2818846" cy="494885"/>
          </a:xfrm>
          <a:prstGeom prst="rect">
            <a:avLst/>
          </a:prstGeom>
          <a:noFill/>
        </p:spPr>
      </p:pic>
    </p:spTree>
    <p:extLst>
      <p:ext uri="{BB962C8B-B14F-4D97-AF65-F5344CB8AC3E}">
        <p14:creationId xmlns:p14="http://schemas.microsoft.com/office/powerpoint/2010/main" val="1283164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182341"/>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Podrás Generar soluciones innovadoras y de valor ante las problemáticas del entorno, a través de un proceso sistemático que incorpora la validación y el aprendizaje en situaciones positivas y adversas. </a:t>
            </a: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Curso</a:t>
            </a:r>
            <a:endParaRPr sz="2200" b="1" dirty="0">
              <a:solidFill>
                <a:srgbClr val="F3F3F3"/>
              </a:solidFill>
              <a:latin typeface="Rajdhani"/>
              <a:ea typeface="Rajdhani"/>
              <a:cs typeface="Rajdhani"/>
              <a:sym typeface="Rajdhani"/>
            </a:endParaRPr>
          </a:p>
        </p:txBody>
      </p:sp>
      <p:pic>
        <p:nvPicPr>
          <p:cNvPr id="37"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28674" name="Picture 2" descr="Idea y objetivo concepto | Vector Premium"/>
          <p:cNvPicPr>
            <a:picLocks noChangeAspect="1" noChangeArrowheads="1"/>
          </p:cNvPicPr>
          <p:nvPr/>
        </p:nvPicPr>
        <p:blipFill>
          <a:blip r:embed="rId4"/>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768707"/>
            <a:ext cx="8237940" cy="572700"/>
          </a:xfrm>
          <a:prstGeom prst="rect">
            <a:avLst/>
          </a:prstGeom>
          <a:noFill/>
          <a:ln>
            <a:noFill/>
          </a:ln>
        </p:spPr>
        <p:txBody>
          <a:bodyPr spcFirstLastPara="1" wrap="square" lIns="91425" tIns="91425" rIns="91425" bIns="91425" anchor="t" anchorCtr="0">
            <a:noAutofit/>
          </a:bodyPr>
          <a:lstStyle/>
          <a:p>
            <a:pPr>
              <a:buClr>
                <a:srgbClr val="F3F3F3"/>
              </a:buClr>
              <a:buSzPts val="3000"/>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lang="en-US" sz="3000" b="1" dirty="0">
                <a:solidFill>
                  <a:srgbClr val="F3F3F3"/>
                </a:solidFill>
                <a:latin typeface="Rajdhani"/>
                <a:ea typeface="Rajdhani"/>
                <a:cs typeface="Rajdhani"/>
                <a:sym typeface="Rajdhani"/>
              </a:rPr>
              <a:t>1</a:t>
            </a:r>
            <a:r>
              <a:rPr lang="en-US" sz="3000" b="1" dirty="0">
                <a:solidFill>
                  <a:schemeClr val="tx2"/>
                </a:solidFill>
                <a:latin typeface="Rajdhani"/>
                <a:ea typeface="Rajdhani"/>
                <a:cs typeface="Rajdhani"/>
                <a:sym typeface="Rajdhani"/>
              </a:rPr>
              <a:t> </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Regresión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Lineal Simple y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Múltiple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11709" y="1183858"/>
            <a:ext cx="8662473" cy="3602083"/>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Actividad</a:t>
            </a:r>
            <a:r>
              <a:rPr lang="en-US" sz="1600" b="1" dirty="0">
                <a:solidFill>
                  <a:schemeClr val="tx2"/>
                </a:solidFill>
                <a:latin typeface="Fira Sans Condensed Light" panose="020B0604020202020204" charset="0"/>
                <a:cs typeface="Times New Roman" panose="02020603050405020304" pitchFamily="18" charset="0"/>
              </a:rPr>
              <a:t> 1 (</a:t>
            </a:r>
            <a:r>
              <a:rPr lang="en-US" sz="1600" b="1" dirty="0" err="1">
                <a:solidFill>
                  <a:schemeClr val="tx2"/>
                </a:solidFill>
                <a:latin typeface="Fira Sans Condensed Light" panose="020B0604020202020204" charset="0"/>
                <a:cs typeface="Times New Roman" panose="02020603050405020304" pitchFamily="18" charset="0"/>
              </a:rPr>
              <a:t>Regresión</a:t>
            </a:r>
            <a:r>
              <a:rPr lang="en-US" sz="1600" b="1" dirty="0">
                <a:solidFill>
                  <a:schemeClr val="tx2"/>
                </a:solidFill>
                <a:latin typeface="Fira Sans Condensed Light" panose="020B0604020202020204" charset="0"/>
                <a:cs typeface="Times New Roman" panose="02020603050405020304" pitchFamily="18" charset="0"/>
              </a:rPr>
              <a:t> Lineal)</a:t>
            </a:r>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a:t>
            </a:r>
            <a:r>
              <a:rPr lang="en-US" sz="16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El archivo .</a:t>
            </a:r>
            <a:r>
              <a:rPr lang="es-ES" sz="1600" b="1" dirty="0" err="1">
                <a:solidFill>
                  <a:schemeClr val="tx2"/>
                </a:solidFill>
                <a:latin typeface="Fira Sans Condensed Light" panose="020B0604020202020204" charset="0"/>
                <a:cs typeface="Times New Roman" panose="02020603050405020304" pitchFamily="18" charset="0"/>
              </a:rPr>
              <a:t>csv</a:t>
            </a:r>
            <a:r>
              <a:rPr lang="es-ES" sz="1600" b="1" dirty="0">
                <a:solidFill>
                  <a:schemeClr val="tx2"/>
                </a:solidFill>
                <a:latin typeface="Fira Sans Condensed Light" panose="020B0604020202020204" charset="0"/>
                <a:cs typeface="Times New Roman" panose="02020603050405020304" pitchFamily="18" charset="0"/>
              </a:rPr>
              <a:t> de la ciudad de su elección (A partir de las bases de datos listings.csv.gz), ingresar a: </a:t>
            </a:r>
            <a:r>
              <a:rPr lang="es-ES" sz="1600" b="1" dirty="0">
                <a:solidFill>
                  <a:schemeClr val="tx2"/>
                </a:solidFill>
                <a:latin typeface="Fira Sans Condensed Light" panose="020B0604020202020204" charset="0"/>
                <a:cs typeface="Times New Roman" panose="02020603050405020304" pitchFamily="18" charset="0"/>
                <a:hlinkClick r:id="rId4"/>
              </a:rPr>
              <a:t>http://insideairbnb.com/get-the-data/</a:t>
            </a:r>
            <a:endParaRPr lang="de-DE"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3.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Realiza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las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acciones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preprocesamiento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necesarias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Nulos</a:t>
            </a:r>
            <a:r>
              <a:rPr lang="en-US" sz="1600" b="1" dirty="0">
                <a:solidFill>
                  <a:schemeClr val="tx2"/>
                </a:solidFill>
                <a:latin typeface="Fira Sans Condensed Light" panose="020B0604020202020204" charset="0"/>
                <a:cs typeface="Times New Roman" panose="02020603050405020304" pitchFamily="18" charset="0"/>
              </a:rPr>
              <a:t>  y Outliers</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REGRESIÓN LINEAL SIMPLE (Punto 4 y Punto 5)</a:t>
            </a:r>
            <a:endParaRPr lang="es-ES" sz="1600"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4.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Analizar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la correlación que existe en cada tipo de habitación </a:t>
            </a:r>
            <a:r>
              <a:rPr lang="es-ES" sz="1600" b="1" dirty="0">
                <a:solidFill>
                  <a:schemeClr val="tx2"/>
                </a:solidFill>
                <a:latin typeface="Fira Sans Condensed Light" panose="020B0604020202020204" charset="0"/>
                <a:cs typeface="Times New Roman" panose="02020603050405020304" pitchFamily="18" charset="0"/>
              </a:rPr>
              <a:t>(Elegir 4 tipos)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respecto a las variables siguientes en el siguiente orden </a:t>
            </a:r>
            <a:r>
              <a:rPr lang="es-ES" sz="1600" b="1" dirty="0">
                <a:solidFill>
                  <a:schemeClr val="tx2"/>
                </a:solidFill>
                <a:latin typeface="Fira Sans Condensed Light" panose="020B0604020202020204" charset="0"/>
                <a:cs typeface="Times New Roman" panose="02020603050405020304" pitchFamily="18" charset="0"/>
              </a:rPr>
              <a:t>“(dependiente, independiente)”,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utilizando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 y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 obtener los datos y gráficos requeridos en cada caso.</a:t>
            </a:r>
          </a:p>
          <a:p>
            <a:pPr algn="just"/>
            <a:r>
              <a:rPr lang="es-ES" sz="1600" b="1" dirty="0">
                <a:solidFill>
                  <a:schemeClr val="tx2"/>
                </a:solidFill>
                <a:latin typeface="Fira Sans Condensed Light" panose="020B0604020202020204" charset="0"/>
                <a:cs typeface="Times New Roman" panose="02020603050405020304" pitchFamily="18" charset="0"/>
              </a:rPr>
              <a:t>                                        </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graphicFrame>
        <p:nvGraphicFramePr>
          <p:cNvPr id="3" name="Tabla 2">
            <a:extLst>
              <a:ext uri="{FF2B5EF4-FFF2-40B4-BE49-F238E27FC236}">
                <a16:creationId xmlns:a16="http://schemas.microsoft.com/office/drawing/2014/main" id="{1ADF69F9-E5CB-4AAA-6149-12DBE764E51D}"/>
              </a:ext>
            </a:extLst>
          </p:cNvPr>
          <p:cNvGraphicFramePr>
            <a:graphicFrameLocks noGrp="1"/>
          </p:cNvGraphicFramePr>
          <p:nvPr>
            <p:extLst>
              <p:ext uri="{D42A27DB-BD31-4B8C-83A1-F6EECF244321}">
                <p14:modId xmlns:p14="http://schemas.microsoft.com/office/powerpoint/2010/main" val="2303348308"/>
              </p:ext>
            </p:extLst>
          </p:nvPr>
        </p:nvGraphicFramePr>
        <p:xfrm>
          <a:off x="358532" y="4047782"/>
          <a:ext cx="8662472" cy="1112520"/>
        </p:xfrm>
        <a:graphic>
          <a:graphicData uri="http://schemas.openxmlformats.org/drawingml/2006/table">
            <a:tbl>
              <a:tblPr firstRow="1" bandRow="1">
                <a:tableStyleId>{95E397FE-706D-4E7D-AA01-638484C1D090}</a:tableStyleId>
              </a:tblPr>
              <a:tblGrid>
                <a:gridCol w="4331236">
                  <a:extLst>
                    <a:ext uri="{9D8B030D-6E8A-4147-A177-3AD203B41FA5}">
                      <a16:colId xmlns:a16="http://schemas.microsoft.com/office/drawing/2014/main" val="2652117069"/>
                    </a:ext>
                  </a:extLst>
                </a:gridCol>
                <a:gridCol w="4331236">
                  <a:extLst>
                    <a:ext uri="{9D8B030D-6E8A-4147-A177-3AD203B41FA5}">
                      <a16:colId xmlns:a16="http://schemas.microsoft.com/office/drawing/2014/main" val="1603218808"/>
                    </a:ext>
                  </a:extLst>
                </a:gridCol>
              </a:tblGrid>
              <a:tr h="370840">
                <a:tc>
                  <a:txBody>
                    <a:bodyPr/>
                    <a:lstStyle/>
                    <a:p>
                      <a:pPr algn="l"/>
                      <a:r>
                        <a:rPr lang="es-ES" sz="1400" b="1" dirty="0">
                          <a:solidFill>
                            <a:schemeClr val="tx2"/>
                          </a:solidFill>
                          <a:latin typeface="Fira Sans Condensed Light" panose="020B0604020202020204" charset="0"/>
                          <a:cs typeface="Times New Roman" panose="02020603050405020304" pitchFamily="18" charset="0"/>
                        </a:rPr>
                        <a:t>“</a:t>
                      </a:r>
                      <a:r>
                        <a:rPr lang="es-ES" sz="1400" b="1" dirty="0" err="1">
                          <a:solidFill>
                            <a:schemeClr val="tx2"/>
                          </a:solidFill>
                          <a:latin typeface="Fira Sans Condensed Light" panose="020B0604020202020204" charset="0"/>
                          <a:cs typeface="Times New Roman" panose="02020603050405020304" pitchFamily="18" charset="0"/>
                        </a:rPr>
                        <a:t>host_acceptance_rate</a:t>
                      </a:r>
                      <a:r>
                        <a:rPr lang="es-ES" sz="1400" b="1" dirty="0">
                          <a:solidFill>
                            <a:schemeClr val="tx2"/>
                          </a:solidFill>
                          <a:latin typeface="Fira Sans Condensed Light" panose="020B0604020202020204" charset="0"/>
                          <a:cs typeface="Times New Roman" panose="02020603050405020304" pitchFamily="18" charset="0"/>
                        </a:rPr>
                        <a:t> vs </a:t>
                      </a:r>
                      <a:r>
                        <a:rPr lang="es-ES" sz="1400" b="1" dirty="0" err="1">
                          <a:solidFill>
                            <a:schemeClr val="tx2"/>
                          </a:solidFill>
                          <a:latin typeface="Fira Sans Condensed Light" panose="020B0604020202020204" charset="0"/>
                          <a:cs typeface="Times New Roman" panose="02020603050405020304" pitchFamily="18" charset="0"/>
                        </a:rPr>
                        <a:t>host_response_rate</a:t>
                      </a:r>
                      <a:r>
                        <a:rPr lang="es-ES" sz="1400" b="1" dirty="0">
                          <a:solidFill>
                            <a:schemeClr val="tx2"/>
                          </a:solidFill>
                          <a:latin typeface="Fira Sans Condensed Light" panose="020B0604020202020204" charset="0"/>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400" b="1" dirty="0">
                          <a:solidFill>
                            <a:schemeClr val="tx2"/>
                          </a:solidFill>
                          <a:latin typeface="Fira Sans Condensed Light" panose="020B0604020202020204" charset="0"/>
                          <a:cs typeface="Times New Roman" panose="02020603050405020304" pitchFamily="18" charset="0"/>
                        </a:rPr>
                        <a:t>“</a:t>
                      </a:r>
                      <a:r>
                        <a:rPr lang="es-ES" sz="1400" b="1" dirty="0" err="1">
                          <a:solidFill>
                            <a:schemeClr val="tx2"/>
                          </a:solidFill>
                          <a:latin typeface="Fira Sans Condensed Light" panose="020B0604020202020204" charset="0"/>
                          <a:cs typeface="Times New Roman" panose="02020603050405020304" pitchFamily="18" charset="0"/>
                        </a:rPr>
                        <a:t>review_scores_rating</a:t>
                      </a:r>
                      <a:r>
                        <a:rPr lang="es-ES" sz="1400" b="1" dirty="0">
                          <a:solidFill>
                            <a:schemeClr val="tx2"/>
                          </a:solidFill>
                          <a:latin typeface="Fira Sans Condensed Light" panose="020B0604020202020204" charset="0"/>
                          <a:cs typeface="Times New Roman" panose="02020603050405020304" pitchFamily="18" charset="0"/>
                        </a:rPr>
                        <a:t> vs </a:t>
                      </a:r>
                      <a:r>
                        <a:rPr lang="es-ES" sz="1400" b="1" dirty="0" err="1">
                          <a:solidFill>
                            <a:schemeClr val="tx2"/>
                          </a:solidFill>
                          <a:latin typeface="Fira Sans Condensed Light" panose="020B0604020202020204" charset="0"/>
                          <a:cs typeface="Times New Roman" panose="02020603050405020304" pitchFamily="18" charset="0"/>
                        </a:rPr>
                        <a:t>calculated_host_listings_count</a:t>
                      </a:r>
                      <a:r>
                        <a:rPr lang="es-ES" sz="1400" b="1" dirty="0">
                          <a:solidFill>
                            <a:schemeClr val="tx2"/>
                          </a:solidFill>
                          <a:latin typeface="Fira Sans Condensed Light" panose="020B0604020202020204" charset="0"/>
                          <a:cs typeface="Times New Roman" panose="02020603050405020304" pitchFamily="18" charset="0"/>
                        </a:rPr>
                        <a:t>”</a:t>
                      </a:r>
                    </a:p>
                  </a:txBody>
                  <a:tcPr/>
                </a:tc>
                <a:extLst>
                  <a:ext uri="{0D108BD9-81ED-4DB2-BD59-A6C34878D82A}">
                    <a16:rowId xmlns:a16="http://schemas.microsoft.com/office/drawing/2014/main" val="2905364202"/>
                  </a:ext>
                </a:extLst>
              </a:tr>
              <a:tr h="370840">
                <a:tc>
                  <a:txBody>
                    <a:bodyPr/>
                    <a:lstStyle/>
                    <a:p>
                      <a:pPr algn="l"/>
                      <a:r>
                        <a:rPr lang="es-ES" sz="1400" b="1" dirty="0">
                          <a:solidFill>
                            <a:schemeClr val="tx2"/>
                          </a:solidFill>
                          <a:latin typeface="Fira Sans Condensed Light" panose="020B0604020202020204" charset="0"/>
                          <a:cs typeface="Times New Roman" panose="02020603050405020304" pitchFamily="18" charset="0"/>
                        </a:rPr>
                        <a:t>“</a:t>
                      </a:r>
                      <a:r>
                        <a:rPr lang="es-ES" sz="1400" b="1" dirty="0" err="1">
                          <a:solidFill>
                            <a:schemeClr val="tx2"/>
                          </a:solidFill>
                          <a:latin typeface="Fira Sans Condensed Light" panose="020B0604020202020204" charset="0"/>
                          <a:cs typeface="Times New Roman" panose="02020603050405020304" pitchFamily="18" charset="0"/>
                        </a:rPr>
                        <a:t>host_acceptance_rate</a:t>
                      </a:r>
                      <a:r>
                        <a:rPr lang="es-ES" sz="1400" b="1" dirty="0">
                          <a:solidFill>
                            <a:schemeClr val="tx2"/>
                          </a:solidFill>
                          <a:latin typeface="Fira Sans Condensed Light" panose="020B0604020202020204" charset="0"/>
                          <a:cs typeface="Times New Roman" panose="02020603050405020304" pitchFamily="18" charset="0"/>
                        </a:rPr>
                        <a:t> vs </a:t>
                      </a:r>
                      <a:r>
                        <a:rPr lang="es-ES" sz="1400" b="1" dirty="0" err="1">
                          <a:solidFill>
                            <a:schemeClr val="tx2"/>
                          </a:solidFill>
                          <a:latin typeface="Fira Sans Condensed Light" panose="020B0604020202020204" charset="0"/>
                          <a:cs typeface="Times New Roman" panose="02020603050405020304" pitchFamily="18" charset="0"/>
                        </a:rPr>
                        <a:t>price</a:t>
                      </a:r>
                      <a:r>
                        <a:rPr lang="es-ES" sz="1400" b="1" dirty="0">
                          <a:solidFill>
                            <a:schemeClr val="tx2"/>
                          </a:solidFill>
                          <a:latin typeface="Fira Sans Condensed Light" panose="020B0604020202020204" charset="0"/>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400" b="1" dirty="0">
                          <a:solidFill>
                            <a:schemeClr val="tx2"/>
                          </a:solidFill>
                          <a:latin typeface="Fira Sans Condensed Light" panose="020B0604020202020204" charset="0"/>
                          <a:cs typeface="Times New Roman" panose="02020603050405020304" pitchFamily="18" charset="0"/>
                        </a:rPr>
                        <a:t>“availability_365 vs </a:t>
                      </a:r>
                      <a:r>
                        <a:rPr lang="es-ES" sz="1400" b="1" dirty="0" err="1">
                          <a:solidFill>
                            <a:schemeClr val="tx2"/>
                          </a:solidFill>
                          <a:latin typeface="Fira Sans Condensed Light" panose="020B0604020202020204" charset="0"/>
                          <a:cs typeface="Times New Roman" panose="02020603050405020304" pitchFamily="18" charset="0"/>
                        </a:rPr>
                        <a:t>number_of_reviews</a:t>
                      </a:r>
                      <a:r>
                        <a:rPr lang="es-ES" sz="1400" b="1" dirty="0">
                          <a:solidFill>
                            <a:schemeClr val="tx2"/>
                          </a:solidFill>
                          <a:latin typeface="Fira Sans Condensed Light" panose="020B0604020202020204" charset="0"/>
                          <a:cs typeface="Times New Roman" panose="02020603050405020304" pitchFamily="18" charset="0"/>
                        </a:rPr>
                        <a:t>”</a:t>
                      </a:r>
                    </a:p>
                  </a:txBody>
                  <a:tcPr/>
                </a:tc>
                <a:extLst>
                  <a:ext uri="{0D108BD9-81ED-4DB2-BD59-A6C34878D82A}">
                    <a16:rowId xmlns:a16="http://schemas.microsoft.com/office/drawing/2014/main" val="96381084"/>
                  </a:ext>
                </a:extLst>
              </a:tr>
              <a:tr h="370840">
                <a:tc>
                  <a:txBody>
                    <a:bodyPr/>
                    <a:lstStyle/>
                    <a:p>
                      <a:pPr algn="l"/>
                      <a:r>
                        <a:rPr lang="es-ES" sz="1400" b="1" dirty="0">
                          <a:solidFill>
                            <a:schemeClr val="tx2"/>
                          </a:solidFill>
                          <a:latin typeface="Fira Sans Condensed Light" panose="020B0604020202020204" charset="0"/>
                          <a:cs typeface="Times New Roman" panose="02020603050405020304" pitchFamily="18" charset="0"/>
                        </a:rPr>
                        <a:t>“</a:t>
                      </a:r>
                      <a:r>
                        <a:rPr lang="es-ES" sz="1400" b="1" dirty="0" err="1">
                          <a:solidFill>
                            <a:schemeClr val="tx2"/>
                          </a:solidFill>
                          <a:latin typeface="Fira Sans Condensed Light" panose="020B0604020202020204" charset="0"/>
                          <a:cs typeface="Times New Roman" panose="02020603050405020304" pitchFamily="18" charset="0"/>
                        </a:rPr>
                        <a:t>host_acceptance_rate</a:t>
                      </a:r>
                      <a:r>
                        <a:rPr lang="es-ES" sz="1400" b="1" dirty="0">
                          <a:solidFill>
                            <a:schemeClr val="tx2"/>
                          </a:solidFill>
                          <a:latin typeface="Fira Sans Condensed Light" panose="020B0604020202020204" charset="0"/>
                          <a:cs typeface="Times New Roman" panose="02020603050405020304" pitchFamily="18" charset="0"/>
                        </a:rPr>
                        <a:t> vs </a:t>
                      </a:r>
                      <a:r>
                        <a:rPr lang="es-ES" sz="1400" b="1" dirty="0" err="1">
                          <a:solidFill>
                            <a:schemeClr val="tx2"/>
                          </a:solidFill>
                          <a:latin typeface="Fira Sans Condensed Light" panose="020B0604020202020204" charset="0"/>
                          <a:cs typeface="Times New Roman" panose="02020603050405020304" pitchFamily="18" charset="0"/>
                        </a:rPr>
                        <a:t>number_of_reviews</a:t>
                      </a:r>
                      <a:r>
                        <a:rPr lang="es-ES" sz="1400" b="1" dirty="0">
                          <a:solidFill>
                            <a:schemeClr val="tx2"/>
                          </a:solidFill>
                          <a:latin typeface="Fira Sans Condensed Light" panose="020B0604020202020204" charset="0"/>
                          <a:cs typeface="Times New Roman" panose="020206030504050203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400" b="1" dirty="0">
                          <a:solidFill>
                            <a:schemeClr val="tx2"/>
                          </a:solidFill>
                          <a:latin typeface="Fira Sans Condensed Light" panose="020B0604020202020204" charset="0"/>
                          <a:cs typeface="Times New Roman" panose="02020603050405020304" pitchFamily="18" charset="0"/>
                        </a:rPr>
                        <a:t>“</a:t>
                      </a:r>
                      <a:r>
                        <a:rPr lang="es-ES" sz="1400" b="1" dirty="0" err="1">
                          <a:solidFill>
                            <a:schemeClr val="tx2"/>
                          </a:solidFill>
                          <a:latin typeface="Fira Sans Condensed Light" panose="020B0604020202020204" charset="0"/>
                          <a:cs typeface="Times New Roman" panose="02020603050405020304" pitchFamily="18" charset="0"/>
                        </a:rPr>
                        <a:t>reviews_per_month</a:t>
                      </a:r>
                      <a:r>
                        <a:rPr lang="es-ES" sz="1400" b="1" dirty="0">
                          <a:solidFill>
                            <a:schemeClr val="tx2"/>
                          </a:solidFill>
                          <a:latin typeface="Fira Sans Condensed Light" panose="020B0604020202020204" charset="0"/>
                          <a:cs typeface="Times New Roman" panose="02020603050405020304" pitchFamily="18" charset="0"/>
                        </a:rPr>
                        <a:t> vs </a:t>
                      </a:r>
                      <a:r>
                        <a:rPr lang="es-ES" sz="1400" b="1" dirty="0" err="1">
                          <a:solidFill>
                            <a:schemeClr val="tx2"/>
                          </a:solidFill>
                          <a:latin typeface="Fira Sans Condensed Light" panose="020B0604020202020204" charset="0"/>
                          <a:cs typeface="Times New Roman" panose="02020603050405020304" pitchFamily="18" charset="0"/>
                        </a:rPr>
                        <a:t>review_scores_communication</a:t>
                      </a:r>
                      <a:r>
                        <a:rPr lang="es-ES" sz="1400" b="1" dirty="0">
                          <a:solidFill>
                            <a:schemeClr val="tx2"/>
                          </a:solidFill>
                          <a:latin typeface="Fira Sans Condensed Light" panose="020B0604020202020204" charset="0"/>
                          <a:cs typeface="Times New Roman" panose="02020603050405020304" pitchFamily="18" charset="0"/>
                        </a:rPr>
                        <a:t>”</a:t>
                      </a:r>
                    </a:p>
                  </a:txBody>
                  <a:tcPr/>
                </a:tc>
                <a:extLst>
                  <a:ext uri="{0D108BD9-81ED-4DB2-BD59-A6C34878D82A}">
                    <a16:rowId xmlns:a16="http://schemas.microsoft.com/office/drawing/2014/main" val="202111973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1" y="733538"/>
            <a:ext cx="8120709" cy="572700"/>
          </a:xfrm>
          <a:prstGeom prst="rect">
            <a:avLst/>
          </a:prstGeom>
          <a:noFill/>
          <a:ln>
            <a:noFill/>
          </a:ln>
        </p:spPr>
        <p:txBody>
          <a:bodyPr spcFirstLastPara="1" wrap="square" lIns="91425" tIns="91425" rIns="91425" bIns="91425" anchor="t" anchorCtr="0">
            <a:noAutofit/>
          </a:bodyPr>
          <a:lstStyle/>
          <a:p>
            <a:pPr>
              <a:buClr>
                <a:srgbClr val="F3F3F3"/>
              </a:buClr>
              <a:buSzPts val="3000"/>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lang="en-US" sz="3000" b="1" dirty="0">
                <a:solidFill>
                  <a:srgbClr val="F3F3F3"/>
                </a:solidFill>
                <a:latin typeface="Rajdhani"/>
                <a:ea typeface="Rajdhani"/>
                <a:cs typeface="Rajdhani"/>
                <a:sym typeface="Rajdhani"/>
              </a:rPr>
              <a:t>1</a:t>
            </a:r>
            <a:r>
              <a:rPr lang="en-US" sz="3000" b="1" dirty="0">
                <a:solidFill>
                  <a:schemeClr val="tx2"/>
                </a:solidFill>
                <a:latin typeface="Rajdhani"/>
                <a:ea typeface="Rajdhani"/>
                <a:cs typeface="Rajdhani"/>
                <a:sym typeface="Rajdhani"/>
              </a:rPr>
              <a:t> </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Regresión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Lineal Simple y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Múltiple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11709" y="1224896"/>
            <a:ext cx="8662473" cy="3602083"/>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5.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una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accent4"/>
                </a:solidFill>
                <a:latin typeface="Fira Sans Condensed Light" panose="020B0604020202020204" charset="0"/>
                <a:cs typeface="Times New Roman" panose="02020603050405020304" pitchFamily="18" charset="0"/>
              </a:rPr>
              <a:t>tabla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las 10 variables con mayor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correlación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apoyándote</a:t>
            </a:r>
            <a:r>
              <a:rPr lang="en-US" sz="1600" dirty="0">
                <a:solidFill>
                  <a:schemeClr val="tx2"/>
                </a:solidFill>
                <a:latin typeface="Fira Sans Condensed Light" panose="020B0604020202020204" charset="0"/>
                <a:cs typeface="Times New Roman" panose="02020603050405020304" pitchFamily="18" charset="0"/>
              </a:rPr>
              <a:t> de la </a:t>
            </a:r>
            <a:r>
              <a:rPr lang="en-US" sz="1600" dirty="0" err="1">
                <a:solidFill>
                  <a:schemeClr val="tx2"/>
                </a:solidFill>
                <a:latin typeface="Fira Sans Condensed Light" panose="020B0604020202020204" charset="0"/>
                <a:cs typeface="Times New Roman" panose="02020603050405020304" pitchFamily="18" charset="0"/>
              </a:rPr>
              <a:t>herramienta</a:t>
            </a:r>
            <a:r>
              <a:rPr lang="en-US" sz="1600" dirty="0">
                <a:solidFill>
                  <a:schemeClr val="tx2"/>
                </a:solidFill>
                <a:latin typeface="Fira Sans Condensed Light" panose="020B0604020202020204" charset="0"/>
                <a:cs typeface="Times New Roman" panose="02020603050405020304" pitchFamily="18" charset="0"/>
              </a:rPr>
              <a:t> Heatmap</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para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tipo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alojamiento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elegido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REGRESIÓN LINEAL MÚLTIPLE (Punto 6)</a:t>
            </a:r>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mejor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modelo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regression lineal multiple para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variable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cuantitativa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a:t>
            </a:r>
            <a:r>
              <a:rPr lang="es-ES" sz="1600" b="1" dirty="0" err="1">
                <a:solidFill>
                  <a:schemeClr val="tx2"/>
                </a:solidFill>
                <a:latin typeface="Fira Sans Condensed Light" panose="020B0604020202020204" charset="0"/>
                <a:cs typeface="Times New Roman" panose="02020603050405020304" pitchFamily="18" charset="0"/>
              </a:rPr>
              <a:t>review_scores_rating</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host_acceptance_rate</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host_is_superhost</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host_total_listings_count</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accommodates</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bedrooms</a:t>
            </a:r>
            <a:r>
              <a:rPr lang="es-ES" sz="1600" b="1" dirty="0">
                <a:solidFill>
                  <a:schemeClr val="tx2"/>
                </a:solidFill>
                <a:latin typeface="Fira Sans Condensed Light" panose="020B0604020202020204" charset="0"/>
                <a:cs typeface="Times New Roman" panose="02020603050405020304" pitchFamily="18" charset="0"/>
              </a:rPr>
              <a:t>, Price, </a:t>
            </a:r>
            <a:r>
              <a:rPr lang="es-ES" sz="1600" b="1" dirty="0" err="1">
                <a:solidFill>
                  <a:schemeClr val="tx2"/>
                </a:solidFill>
                <a:latin typeface="Fira Sans Condensed Light" panose="020B0604020202020204" charset="0"/>
                <a:cs typeface="Times New Roman" panose="02020603050405020304" pitchFamily="18" charset="0"/>
              </a:rPr>
              <a:t>review_scores_value</a:t>
            </a:r>
            <a:r>
              <a:rPr lang="es-ES" sz="1600" b="1" dirty="0">
                <a:solidFill>
                  <a:schemeClr val="tx2"/>
                </a:solidFill>
                <a:latin typeface="Fira Sans Condensed Light" panose="020B0604020202020204" charset="0"/>
                <a:cs typeface="Times New Roman" panose="02020603050405020304" pitchFamily="18" charset="0"/>
              </a:rPr>
              <a:t>, </a:t>
            </a:r>
            <a:r>
              <a:rPr lang="es-ES" sz="1600" b="1" dirty="0" err="1">
                <a:solidFill>
                  <a:schemeClr val="tx2"/>
                </a:solidFill>
                <a:latin typeface="Fira Sans Condensed Light" panose="020B0604020202020204" charset="0"/>
                <a:cs typeface="Times New Roman" panose="02020603050405020304" pitchFamily="18" charset="0"/>
              </a:rPr>
              <a:t>bathrooms</a:t>
            </a:r>
            <a:r>
              <a:rPr lang="es-ES" sz="1600" b="1" dirty="0">
                <a:solidFill>
                  <a:schemeClr val="tx2"/>
                </a:solidFill>
                <a:latin typeface="Fira Sans Condensed Light" panose="020B0604020202020204" charset="0"/>
                <a:cs typeface="Times New Roman" panose="02020603050405020304" pitchFamily="18" charset="0"/>
              </a:rPr>
              <a:t> y </a:t>
            </a:r>
            <a:r>
              <a:rPr lang="es-ES" sz="1600" b="1" dirty="0" err="1">
                <a:solidFill>
                  <a:schemeClr val="tx2"/>
                </a:solidFill>
                <a:latin typeface="Fira Sans Condensed Light" panose="020B0604020202020204" charset="0"/>
                <a:cs typeface="Times New Roman" panose="02020603050405020304" pitchFamily="18" charset="0"/>
              </a:rPr>
              <a:t>reviews_per_month</a:t>
            </a:r>
            <a:r>
              <a:rPr lang="es-ES" sz="1600" b="1" dirty="0">
                <a:solidFill>
                  <a:schemeClr val="tx2"/>
                </a:solidFill>
                <a:latin typeface="Fira Sans Condensed Light" panose="020B0604020202020204" charset="0"/>
                <a:cs typeface="Times New Roman" panose="02020603050405020304" pitchFamily="18" charset="0"/>
              </a:rPr>
              <a:t>),</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comparar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coeficientes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obtenidos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estos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modelos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respecto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coeficientes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obtenidos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mapa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calor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lineales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simples).</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7.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Generar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reporte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formato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(reporte. </a:t>
            </a:r>
            <a:r>
              <a:rPr lang="es-ES" sz="1600" b="1" dirty="0" err="1">
                <a:solidFill>
                  <a:schemeClr val="tx2"/>
                </a:solidFill>
                <a:latin typeface="Fira Sans Condensed Light" panose="020B0604020202020204" charset="0"/>
                <a:cs typeface="Times New Roman" panose="02020603050405020304" pitchFamily="18" charset="0"/>
              </a:rPr>
              <a:t>pdf</a:t>
            </a:r>
            <a:r>
              <a:rPr lang="es-ES" sz="1600" b="1" dirty="0">
                <a:solidFill>
                  <a:schemeClr val="tx2"/>
                </a:solidFill>
                <a:latin typeface="Fira Sans Condensed Light" panose="020B0604020202020204" charset="0"/>
                <a:cs typeface="Times New Roman" panose="02020603050405020304" pitchFamily="18" charset="0"/>
              </a:rPr>
              <a:t>),</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hallazgos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obtenidos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análisis de </a:t>
            </a:r>
            <a:r>
              <a:rPr lang="en-US" sz="1600" b="1" dirty="0" err="1">
                <a:solidFill>
                  <a:schemeClr val="tx2"/>
                </a:solidFill>
                <a:latin typeface="Fira Sans Condensed Light" panose="020B0604020202020204" charset="0"/>
                <a:cs typeface="Times New Roman" panose="02020603050405020304" pitchFamily="18" charset="0"/>
              </a:rPr>
              <a:t>regresión</a:t>
            </a:r>
            <a:r>
              <a:rPr lang="en-US" sz="1600" b="1" dirty="0">
                <a:solidFill>
                  <a:schemeClr val="tx2"/>
                </a:solidFill>
                <a:latin typeface="Fira Sans Condensed Light" panose="020B0604020202020204" charset="0"/>
                <a:cs typeface="Times New Roman" panose="02020603050405020304" pitchFamily="18" charset="0"/>
              </a:rPr>
              <a:t> Lineal Simple y </a:t>
            </a:r>
            <a:r>
              <a:rPr lang="en-US" sz="1600" b="1" dirty="0" err="1">
                <a:solidFill>
                  <a:schemeClr val="tx2"/>
                </a:solidFill>
                <a:latin typeface="Fira Sans Condensed Light" panose="020B0604020202020204" charset="0"/>
                <a:cs typeface="Times New Roman" panose="02020603050405020304" pitchFamily="18" charset="0"/>
              </a:rPr>
              <a:t>Múltiple</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8.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Crear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requeridos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o Visual Studio Code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23446" y="5028291"/>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a:t>https://itesm.zoom.us/j/9648719322</a:t>
            </a:r>
            <a:endParaRPr lang="es-ES" dirty="0"/>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848402"/>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Gestionarás la </a:t>
            </a:r>
            <a:r>
              <a:rPr lang="es-ES" sz="1600" b="1" dirty="0">
                <a:solidFill>
                  <a:schemeClr val="accent4"/>
                </a:solidFill>
                <a:latin typeface="Fira Sans Condensed Light" panose="020B0604020202020204" charset="0"/>
                <a:cs typeface="Times New Roman" panose="02020603050405020304" pitchFamily="18" charset="0"/>
              </a:rPr>
              <a:t>plataforma tecnológica de Analítica</a:t>
            </a:r>
            <a:r>
              <a:rPr lang="es-ES" sz="1600" dirty="0">
                <a:solidFill>
                  <a:schemeClr val="accent4"/>
                </a:solidFill>
                <a:latin typeface="Fira Sans Condensed Light" panose="020B0604020202020204" charset="0"/>
                <a:cs typeface="Times New Roman" panose="02020603050405020304" pitchFamily="18" charset="0"/>
              </a:rPr>
              <a:t> de Negocios de acuerdo a la estrategia de la organización.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curso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2050064"/>
            <a:ext cx="557213" cy="531749"/>
          </a:xfrm>
          <a:prstGeom prst="rect">
            <a:avLst/>
          </a:prstGeom>
          <a:noFill/>
        </p:spPr>
      </p:pic>
      <p:sp>
        <p:nvSpPr>
          <p:cNvPr id="6" name="Google Shape;1603;p42"/>
          <p:cNvSpPr txBox="1"/>
          <p:nvPr/>
        </p:nvSpPr>
        <p:spPr>
          <a:xfrm>
            <a:off x="2038469" y="2712155"/>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Propondrás la configuración de las plataformas tecnológicas orientada a la </a:t>
            </a:r>
            <a:r>
              <a:rPr lang="es-ES" sz="1600" b="1" dirty="0">
                <a:solidFill>
                  <a:schemeClr val="accent4"/>
                </a:solidFill>
                <a:latin typeface="Fira Sans Condensed Light" panose="020B0604020202020204" charset="0"/>
                <a:cs typeface="Times New Roman" panose="02020603050405020304" pitchFamily="18" charset="0"/>
              </a:rPr>
              <a:t>ejecución eficiente</a:t>
            </a:r>
            <a:r>
              <a:rPr lang="es-ES" sz="1600" dirty="0">
                <a:solidFill>
                  <a:schemeClr val="accent4"/>
                </a:solidFill>
                <a:latin typeface="Fira Sans Condensed Light" panose="020B0604020202020204" charset="0"/>
                <a:cs typeface="Times New Roman" panose="02020603050405020304" pitchFamily="18" charset="0"/>
              </a:rPr>
              <a:t> de la estrategia de Analítica de Negocios.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2864121"/>
            <a:ext cx="557213" cy="531749"/>
          </a:xfrm>
          <a:prstGeom prst="rect">
            <a:avLst/>
          </a:prstGeom>
          <a:noFill/>
        </p:spPr>
      </p:pic>
      <p:sp>
        <p:nvSpPr>
          <p:cNvPr id="8" name="Google Shape;1603;p42"/>
          <p:cNvSpPr txBox="1"/>
          <p:nvPr/>
        </p:nvSpPr>
        <p:spPr>
          <a:xfrm>
            <a:off x="2021904" y="3591528"/>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Generarás soluciones innovadoras y versátiles en entornos cambiantes que crean valor e impactan positivamente a la sociedad.</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 name="Picture 2" descr="Idea y objetivo concepto | Vector Premium"/>
          <p:cNvPicPr>
            <a:picLocks noChangeAspect="1" noChangeArrowheads="1"/>
          </p:cNvPicPr>
          <p:nvPr/>
        </p:nvPicPr>
        <p:blipFill>
          <a:blip r:embed="rId3"/>
          <a:srcRect b="4570"/>
          <a:stretch>
            <a:fillRect/>
          </a:stretch>
        </p:blipFill>
        <p:spPr bwMode="auto">
          <a:xfrm>
            <a:off x="1308653" y="3743494"/>
            <a:ext cx="557213" cy="531749"/>
          </a:xfrm>
          <a:prstGeom prst="rect">
            <a:avLst/>
          </a:prstGeom>
          <a:noFill/>
        </p:spPr>
      </p:pic>
      <p:pic>
        <p:nvPicPr>
          <p:cNvPr id="1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219543" y="555558"/>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15777" y="365697"/>
            <a:ext cx="1414807" cy="874608"/>
          </a:xfrm>
          <a:prstGeom prst="rect">
            <a:avLst/>
          </a:prstGeom>
          <a:noFill/>
        </p:spPr>
      </p:pic>
      <p:cxnSp>
        <p:nvCxnSpPr>
          <p:cNvPr id="8" name="Google Shape;137;p27"/>
          <p:cNvCxnSpPr/>
          <p:nvPr/>
        </p:nvCxnSpPr>
        <p:spPr>
          <a:xfrm>
            <a:off x="2025063" y="493156"/>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52248"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Tabla 2">
            <a:extLst>
              <a:ext uri="{FF2B5EF4-FFF2-40B4-BE49-F238E27FC236}">
                <a16:creationId xmlns:a16="http://schemas.microsoft.com/office/drawing/2014/main" id="{E73BA0E0-3208-7A85-012D-6F2EB1228999}"/>
              </a:ext>
            </a:extLst>
          </p:cNvPr>
          <p:cNvGraphicFramePr>
            <a:graphicFrameLocks noGrp="1"/>
          </p:cNvGraphicFramePr>
          <p:nvPr>
            <p:extLst>
              <p:ext uri="{D42A27DB-BD31-4B8C-83A1-F6EECF244321}">
                <p14:modId xmlns:p14="http://schemas.microsoft.com/office/powerpoint/2010/main" val="3786939250"/>
              </p:ext>
            </p:extLst>
          </p:nvPr>
        </p:nvGraphicFramePr>
        <p:xfrm>
          <a:off x="756139" y="1357714"/>
          <a:ext cx="7631721" cy="3346440"/>
        </p:xfrm>
        <a:graphic>
          <a:graphicData uri="http://schemas.openxmlformats.org/drawingml/2006/table">
            <a:tbl>
              <a:tblPr firstRow="1" bandRow="1">
                <a:tableStyleId>{95E397FE-706D-4E7D-AA01-638484C1D090}</a:tableStyleId>
              </a:tblPr>
              <a:tblGrid>
                <a:gridCol w="6295292">
                  <a:extLst>
                    <a:ext uri="{9D8B030D-6E8A-4147-A177-3AD203B41FA5}">
                      <a16:colId xmlns:a16="http://schemas.microsoft.com/office/drawing/2014/main" val="77277633"/>
                    </a:ext>
                  </a:extLst>
                </a:gridCol>
                <a:gridCol w="1336429">
                  <a:extLst>
                    <a:ext uri="{9D8B030D-6E8A-4147-A177-3AD203B41FA5}">
                      <a16:colId xmlns:a16="http://schemas.microsoft.com/office/drawing/2014/main" val="2345045983"/>
                    </a:ext>
                  </a:extLst>
                </a:gridCol>
              </a:tblGrid>
              <a:tr h="334644">
                <a:tc>
                  <a:txBody>
                    <a:bodyPr/>
                    <a:lstStyle/>
                    <a:p>
                      <a:pPr algn="ctr"/>
                      <a:r>
                        <a:rPr lang="es-MX" sz="1400" b="1" i="0" u="none" strike="noStrike" cap="none" dirty="0">
                          <a:solidFill>
                            <a:schemeClr val="bg1">
                              <a:lumMod val="60000"/>
                              <a:lumOff val="40000"/>
                            </a:schemeClr>
                          </a:solidFill>
                          <a:effectLst/>
                          <a:latin typeface="Arial"/>
                          <a:ea typeface="Arial"/>
                          <a:cs typeface="Arial"/>
                          <a:sym typeface="Arial"/>
                        </a:rPr>
                        <a:t>I - Identificando Soluciones de Inteligencia de Negocio</a:t>
                      </a:r>
                      <a:endParaRPr lang="es-MX" b="1" dirty="0">
                        <a:solidFill>
                          <a:schemeClr val="bg1">
                            <a:lumMod val="60000"/>
                            <a:lumOff val="40000"/>
                          </a:schemeClr>
                        </a:solidFill>
                      </a:endParaRPr>
                    </a:p>
                  </a:txBody>
                  <a:tcPr/>
                </a:tc>
                <a:tc>
                  <a:txBody>
                    <a:bodyPr/>
                    <a:lstStyle/>
                    <a:p>
                      <a:endParaRPr lang="es-MX" dirty="0"/>
                    </a:p>
                  </a:txBody>
                  <a:tcPr/>
                </a:tc>
                <a:extLst>
                  <a:ext uri="{0D108BD9-81ED-4DB2-BD59-A6C34878D82A}">
                    <a16:rowId xmlns:a16="http://schemas.microsoft.com/office/drawing/2014/main" val="2657502488"/>
                  </a:ext>
                </a:extLst>
              </a:tr>
              <a:tr h="334644">
                <a:tc>
                  <a:txBody>
                    <a:bodyPr/>
                    <a:lstStyle/>
                    <a:p>
                      <a:r>
                        <a:rPr lang="es-ES" sz="1400" b="0" i="0" u="none" strike="noStrike" cap="none" dirty="0">
                          <a:solidFill>
                            <a:schemeClr val="tx2"/>
                          </a:solidFill>
                          <a:effectLst/>
                          <a:latin typeface="Arial"/>
                          <a:ea typeface="Arial"/>
                          <a:cs typeface="Arial"/>
                          <a:sym typeface="Arial"/>
                        </a:rPr>
                        <a:t>1 - Un Marco de Referencia para los Sistemas de Inteligencia de Negocios</a:t>
                      </a:r>
                      <a:endParaRPr lang="es-MX" dirty="0">
                        <a:solidFill>
                          <a:schemeClr val="tx2"/>
                        </a:solidFill>
                      </a:endParaRPr>
                    </a:p>
                  </a:txBody>
                  <a:tcPr/>
                </a:tc>
                <a:tc>
                  <a:txBody>
                    <a:bodyPr/>
                    <a:lstStyle/>
                    <a:p>
                      <a:pPr algn="ctr"/>
                      <a:r>
                        <a:rPr lang="es-ES" dirty="0" err="1">
                          <a:solidFill>
                            <a:schemeClr val="tx2"/>
                          </a:solidFill>
                        </a:rPr>
                        <a:t>Malu</a:t>
                      </a:r>
                      <a:endParaRPr lang="es-MX" dirty="0">
                        <a:solidFill>
                          <a:schemeClr val="tx2"/>
                        </a:solidFill>
                      </a:endParaRPr>
                    </a:p>
                  </a:txBody>
                  <a:tcPr/>
                </a:tc>
                <a:extLst>
                  <a:ext uri="{0D108BD9-81ED-4DB2-BD59-A6C34878D82A}">
                    <a16:rowId xmlns:a16="http://schemas.microsoft.com/office/drawing/2014/main" val="1674741262"/>
                  </a:ext>
                </a:extLst>
              </a:tr>
              <a:tr h="334644">
                <a:tc>
                  <a:txBody>
                    <a:bodyPr/>
                    <a:lstStyle/>
                    <a:p>
                      <a:r>
                        <a:rPr lang="es-ES" sz="1400" b="0" i="0" u="none" strike="noStrike" cap="none" dirty="0">
                          <a:solidFill>
                            <a:schemeClr val="tx2"/>
                          </a:solidFill>
                          <a:effectLst/>
                          <a:latin typeface="Arial"/>
                          <a:ea typeface="Arial"/>
                          <a:cs typeface="Arial"/>
                          <a:sym typeface="Arial"/>
                        </a:rPr>
                        <a:t>2 - La Tecnología en la Toma de Decisiones</a:t>
                      </a:r>
                      <a:endParaRPr lang="es-MX" dirty="0">
                        <a:solidFill>
                          <a:schemeClr val="tx2"/>
                        </a:solidFill>
                      </a:endParaRPr>
                    </a:p>
                  </a:txBody>
                  <a:tcPr/>
                </a:tc>
                <a:tc>
                  <a:txBody>
                    <a:bodyPr/>
                    <a:lstStyle/>
                    <a:p>
                      <a:pPr algn="ctr"/>
                      <a:r>
                        <a:rPr lang="es-ES" dirty="0">
                          <a:solidFill>
                            <a:schemeClr val="tx2"/>
                          </a:solidFill>
                        </a:rPr>
                        <a:t>Alfredo</a:t>
                      </a:r>
                      <a:endParaRPr lang="es-MX" dirty="0">
                        <a:solidFill>
                          <a:schemeClr val="tx2"/>
                        </a:solidFill>
                      </a:endParaRPr>
                    </a:p>
                  </a:txBody>
                  <a:tcPr/>
                </a:tc>
                <a:extLst>
                  <a:ext uri="{0D108BD9-81ED-4DB2-BD59-A6C34878D82A}">
                    <a16:rowId xmlns:a16="http://schemas.microsoft.com/office/drawing/2014/main" val="1763342151"/>
                  </a:ext>
                </a:extLst>
              </a:tr>
              <a:tr h="334644">
                <a:tc>
                  <a:txBody>
                    <a:bodyPr/>
                    <a:lstStyle/>
                    <a:p>
                      <a:r>
                        <a:rPr lang="es-ES" sz="1400" b="0" i="0" u="none" strike="noStrike" cap="none" dirty="0">
                          <a:solidFill>
                            <a:schemeClr val="tx2"/>
                          </a:solidFill>
                          <a:effectLst/>
                          <a:latin typeface="Arial"/>
                          <a:ea typeface="Arial"/>
                          <a:cs typeface="Arial"/>
                          <a:sym typeface="Arial"/>
                        </a:rPr>
                        <a:t>3 - Analítica de Datos en los Negocios</a:t>
                      </a:r>
                      <a:endParaRPr lang="es-MX" dirty="0">
                        <a:solidFill>
                          <a:schemeClr val="tx2"/>
                        </a:solidFill>
                      </a:endParaRPr>
                    </a:p>
                  </a:txBody>
                  <a:tcPr/>
                </a:tc>
                <a:tc>
                  <a:txBody>
                    <a:bodyPr/>
                    <a:lstStyle/>
                    <a:p>
                      <a:pPr algn="ctr"/>
                      <a:r>
                        <a:rPr lang="es-ES" dirty="0">
                          <a:solidFill>
                            <a:schemeClr val="tx2"/>
                          </a:solidFill>
                        </a:rPr>
                        <a:t>Alfredo</a:t>
                      </a:r>
                      <a:endParaRPr lang="es-MX" dirty="0">
                        <a:solidFill>
                          <a:schemeClr val="tx2"/>
                        </a:solidFill>
                      </a:endParaRPr>
                    </a:p>
                  </a:txBody>
                  <a:tcPr/>
                </a:tc>
                <a:extLst>
                  <a:ext uri="{0D108BD9-81ED-4DB2-BD59-A6C34878D82A}">
                    <a16:rowId xmlns:a16="http://schemas.microsoft.com/office/drawing/2014/main" val="766851197"/>
                  </a:ext>
                </a:extLst>
              </a:tr>
              <a:tr h="334644">
                <a:tc>
                  <a:txBody>
                    <a:bodyPr/>
                    <a:lstStyle/>
                    <a:p>
                      <a:pPr algn="ctr"/>
                      <a:r>
                        <a:rPr lang="es-ES" sz="1400" b="1" i="0" u="none" strike="noStrike" cap="none" dirty="0">
                          <a:solidFill>
                            <a:schemeClr val="bg1">
                              <a:lumMod val="60000"/>
                              <a:lumOff val="40000"/>
                            </a:schemeClr>
                          </a:solidFill>
                          <a:effectLst/>
                          <a:latin typeface="Arial"/>
                          <a:ea typeface="Arial"/>
                          <a:cs typeface="Arial"/>
                          <a:sym typeface="Arial"/>
                        </a:rPr>
                        <a:t>II - Valuación y Priorización Proyectos de Inteligencia de Negocios</a:t>
                      </a:r>
                      <a:endParaRPr lang="es-MX" b="1" dirty="0">
                        <a:solidFill>
                          <a:schemeClr val="bg1">
                            <a:lumMod val="60000"/>
                            <a:lumOff val="40000"/>
                          </a:schemeClr>
                        </a:solidFill>
                      </a:endParaRPr>
                    </a:p>
                  </a:txBody>
                  <a:tcPr/>
                </a:tc>
                <a:tc>
                  <a:txBody>
                    <a:bodyPr/>
                    <a:lstStyle/>
                    <a:p>
                      <a:endParaRPr lang="es-MX"/>
                    </a:p>
                  </a:txBody>
                  <a:tcPr/>
                </a:tc>
                <a:extLst>
                  <a:ext uri="{0D108BD9-81ED-4DB2-BD59-A6C34878D82A}">
                    <a16:rowId xmlns:a16="http://schemas.microsoft.com/office/drawing/2014/main" val="568271450"/>
                  </a:ext>
                </a:extLst>
              </a:tr>
              <a:tr h="334644">
                <a:tc>
                  <a:txBody>
                    <a:bodyPr/>
                    <a:lstStyle/>
                    <a:p>
                      <a:r>
                        <a:rPr lang="es-ES" sz="1400" b="0" i="0" u="none" strike="noStrike" cap="none" dirty="0">
                          <a:solidFill>
                            <a:schemeClr val="tx2"/>
                          </a:solidFill>
                          <a:effectLst/>
                          <a:latin typeface="Arial"/>
                          <a:ea typeface="Arial"/>
                          <a:cs typeface="Arial"/>
                          <a:sym typeface="Arial"/>
                        </a:rPr>
                        <a:t>4 - Análisis de Costos y Beneficios un Proyecto Tecnológico</a:t>
                      </a:r>
                      <a:endParaRPr lang="es-MX" dirty="0">
                        <a:solidFill>
                          <a:schemeClr val="tx2"/>
                        </a:solidFill>
                      </a:endParaRPr>
                    </a:p>
                  </a:txBody>
                  <a:tcPr/>
                </a:tc>
                <a:tc>
                  <a:txBody>
                    <a:bodyPr/>
                    <a:lstStyle/>
                    <a:p>
                      <a:pPr algn="ctr"/>
                      <a:r>
                        <a:rPr lang="es-ES" dirty="0">
                          <a:solidFill>
                            <a:schemeClr val="tx2"/>
                          </a:solidFill>
                        </a:rPr>
                        <a:t>Elena</a:t>
                      </a:r>
                      <a:endParaRPr lang="es-MX" dirty="0">
                        <a:solidFill>
                          <a:schemeClr val="tx2"/>
                        </a:solidFill>
                      </a:endParaRPr>
                    </a:p>
                  </a:txBody>
                  <a:tcPr/>
                </a:tc>
                <a:extLst>
                  <a:ext uri="{0D108BD9-81ED-4DB2-BD59-A6C34878D82A}">
                    <a16:rowId xmlns:a16="http://schemas.microsoft.com/office/drawing/2014/main" val="4078177979"/>
                  </a:ext>
                </a:extLst>
              </a:tr>
              <a:tr h="334644">
                <a:tc>
                  <a:txBody>
                    <a:bodyPr/>
                    <a:lstStyle/>
                    <a:p>
                      <a:r>
                        <a:rPr lang="es-ES" sz="1400" b="0" i="0" u="none" strike="noStrike" cap="none" dirty="0">
                          <a:solidFill>
                            <a:schemeClr val="tx2"/>
                          </a:solidFill>
                          <a:effectLst/>
                          <a:latin typeface="Arial"/>
                          <a:ea typeface="Arial"/>
                          <a:cs typeface="Arial"/>
                          <a:sym typeface="Arial"/>
                        </a:rPr>
                        <a:t>5 - Análisis Cuantitativo de Proyectos</a:t>
                      </a:r>
                      <a:endParaRPr lang="es-MX" dirty="0">
                        <a:solidFill>
                          <a:schemeClr val="tx2"/>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solidFill>
                            <a:schemeClr val="tx2"/>
                          </a:solidFill>
                        </a:rPr>
                        <a:t>Elena</a:t>
                      </a:r>
                      <a:endParaRPr lang="es-MX" dirty="0">
                        <a:solidFill>
                          <a:schemeClr val="tx2"/>
                        </a:solidFill>
                      </a:endParaRPr>
                    </a:p>
                  </a:txBody>
                  <a:tcPr/>
                </a:tc>
                <a:extLst>
                  <a:ext uri="{0D108BD9-81ED-4DB2-BD59-A6C34878D82A}">
                    <a16:rowId xmlns:a16="http://schemas.microsoft.com/office/drawing/2014/main" val="3415747670"/>
                  </a:ext>
                </a:extLst>
              </a:tr>
              <a:tr h="334644">
                <a:tc>
                  <a:txBody>
                    <a:bodyPr/>
                    <a:lstStyle/>
                    <a:p>
                      <a:r>
                        <a:rPr lang="es-ES" sz="1400" b="0" i="0" u="none" strike="noStrike" cap="none" dirty="0">
                          <a:solidFill>
                            <a:schemeClr val="tx2"/>
                          </a:solidFill>
                          <a:effectLst/>
                          <a:latin typeface="Arial"/>
                          <a:ea typeface="Arial"/>
                          <a:cs typeface="Arial"/>
                          <a:sym typeface="Arial"/>
                        </a:rPr>
                        <a:t>6 - Análisis Cualitativo de Proyectos</a:t>
                      </a:r>
                      <a:endParaRPr lang="es-MX" dirty="0">
                        <a:solidFill>
                          <a:schemeClr val="tx2"/>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solidFill>
                            <a:schemeClr val="tx2"/>
                          </a:solidFill>
                        </a:rPr>
                        <a:t>Elena</a:t>
                      </a:r>
                      <a:endParaRPr lang="es-MX" dirty="0">
                        <a:solidFill>
                          <a:schemeClr val="tx2"/>
                        </a:solidFill>
                      </a:endParaRPr>
                    </a:p>
                  </a:txBody>
                  <a:tcPr/>
                </a:tc>
                <a:extLst>
                  <a:ext uri="{0D108BD9-81ED-4DB2-BD59-A6C34878D82A}">
                    <a16:rowId xmlns:a16="http://schemas.microsoft.com/office/drawing/2014/main" val="3051017099"/>
                  </a:ext>
                </a:extLst>
              </a:tr>
              <a:tr h="334644">
                <a:tc>
                  <a:txBody>
                    <a:bodyPr/>
                    <a:lstStyle/>
                    <a:p>
                      <a:pPr algn="ctr"/>
                      <a:r>
                        <a:rPr lang="es-ES" sz="1400" b="1" i="0" u="none" strike="noStrike" cap="none" dirty="0">
                          <a:solidFill>
                            <a:schemeClr val="bg1">
                              <a:lumMod val="60000"/>
                              <a:lumOff val="40000"/>
                            </a:schemeClr>
                          </a:solidFill>
                          <a:effectLst/>
                          <a:latin typeface="Arial"/>
                          <a:ea typeface="Arial"/>
                          <a:cs typeface="Arial"/>
                          <a:sym typeface="Arial"/>
                        </a:rPr>
                        <a:t>III - Desarrollo de Soluciones de Inteligencia de Negocios</a:t>
                      </a:r>
                      <a:endParaRPr lang="es-MX" b="1" dirty="0">
                        <a:solidFill>
                          <a:schemeClr val="bg1">
                            <a:lumMod val="60000"/>
                            <a:lumOff val="40000"/>
                          </a:schemeClr>
                        </a:solidFill>
                      </a:endParaRPr>
                    </a:p>
                  </a:txBody>
                  <a:tcPr/>
                </a:tc>
                <a:tc>
                  <a:txBody>
                    <a:bodyPr/>
                    <a:lstStyle/>
                    <a:p>
                      <a:endParaRPr lang="es-MX"/>
                    </a:p>
                  </a:txBody>
                  <a:tcPr/>
                </a:tc>
                <a:extLst>
                  <a:ext uri="{0D108BD9-81ED-4DB2-BD59-A6C34878D82A}">
                    <a16:rowId xmlns:a16="http://schemas.microsoft.com/office/drawing/2014/main" val="146738457"/>
                  </a:ext>
                </a:extLst>
              </a:tr>
              <a:tr h="334644">
                <a:tc>
                  <a:txBody>
                    <a:bodyPr/>
                    <a:lstStyle/>
                    <a:p>
                      <a:r>
                        <a:rPr lang="es-ES" sz="1400" b="0" i="0" u="none" strike="noStrike" cap="none" dirty="0">
                          <a:solidFill>
                            <a:schemeClr val="tx2"/>
                          </a:solidFill>
                          <a:effectLst/>
                          <a:latin typeface="Arial"/>
                          <a:ea typeface="Arial"/>
                          <a:cs typeface="Arial"/>
                          <a:sym typeface="Arial"/>
                        </a:rPr>
                        <a:t>7 - Desarrollo y Operación de Soluciones Tecnológicas en la Organización</a:t>
                      </a:r>
                      <a:endParaRPr lang="es-MX" dirty="0">
                        <a:solidFill>
                          <a:schemeClr val="tx2"/>
                        </a:solidFill>
                      </a:endParaRPr>
                    </a:p>
                  </a:txBody>
                  <a:tcPr/>
                </a:tc>
                <a:tc>
                  <a:txBody>
                    <a:bodyPr/>
                    <a:lstStyle/>
                    <a:p>
                      <a:pPr algn="ctr"/>
                      <a:r>
                        <a:rPr lang="es-ES" dirty="0">
                          <a:solidFill>
                            <a:schemeClr val="tx2"/>
                          </a:solidFill>
                        </a:rPr>
                        <a:t>Alfredo</a:t>
                      </a:r>
                      <a:endParaRPr lang="es-MX" dirty="0">
                        <a:solidFill>
                          <a:schemeClr val="tx2"/>
                        </a:solidFill>
                      </a:endParaRPr>
                    </a:p>
                  </a:txBody>
                  <a:tcPr/>
                </a:tc>
                <a:extLst>
                  <a:ext uri="{0D108BD9-81ED-4DB2-BD59-A6C34878D82A}">
                    <a16:rowId xmlns:a16="http://schemas.microsoft.com/office/drawing/2014/main" val="2787405369"/>
                  </a:ext>
                </a:extLst>
              </a:tr>
            </a:tbl>
          </a:graphicData>
        </a:graphic>
      </p:graphicFrame>
    </p:spTree>
    <p:extLst>
      <p:ext uri="{BB962C8B-B14F-4D97-AF65-F5344CB8AC3E}">
        <p14:creationId xmlns:p14="http://schemas.microsoft.com/office/powerpoint/2010/main" val="355078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219543" y="555558"/>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15777" y="365697"/>
            <a:ext cx="1414807" cy="874608"/>
          </a:xfrm>
          <a:prstGeom prst="rect">
            <a:avLst/>
          </a:prstGeom>
          <a:noFill/>
        </p:spPr>
      </p:pic>
      <p:cxnSp>
        <p:nvCxnSpPr>
          <p:cNvPr id="8" name="Google Shape;137;p27"/>
          <p:cNvCxnSpPr/>
          <p:nvPr/>
        </p:nvCxnSpPr>
        <p:spPr>
          <a:xfrm>
            <a:off x="2025063" y="493156"/>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52248"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Tabla 2">
            <a:extLst>
              <a:ext uri="{FF2B5EF4-FFF2-40B4-BE49-F238E27FC236}">
                <a16:creationId xmlns:a16="http://schemas.microsoft.com/office/drawing/2014/main" id="{E73BA0E0-3208-7A85-012D-6F2EB1228999}"/>
              </a:ext>
            </a:extLst>
          </p:cNvPr>
          <p:cNvGraphicFramePr>
            <a:graphicFrameLocks noGrp="1"/>
          </p:cNvGraphicFramePr>
          <p:nvPr>
            <p:extLst>
              <p:ext uri="{D42A27DB-BD31-4B8C-83A1-F6EECF244321}">
                <p14:modId xmlns:p14="http://schemas.microsoft.com/office/powerpoint/2010/main" val="1578730138"/>
              </p:ext>
            </p:extLst>
          </p:nvPr>
        </p:nvGraphicFramePr>
        <p:xfrm>
          <a:off x="430353" y="1455032"/>
          <a:ext cx="8388931" cy="3195312"/>
        </p:xfrm>
        <a:graphic>
          <a:graphicData uri="http://schemas.openxmlformats.org/drawingml/2006/table">
            <a:tbl>
              <a:tblPr firstRow="1" bandRow="1">
                <a:tableStyleId>{95E397FE-706D-4E7D-AA01-638484C1D090}</a:tableStyleId>
              </a:tblPr>
              <a:tblGrid>
                <a:gridCol w="7058660">
                  <a:extLst>
                    <a:ext uri="{9D8B030D-6E8A-4147-A177-3AD203B41FA5}">
                      <a16:colId xmlns:a16="http://schemas.microsoft.com/office/drawing/2014/main" val="77277633"/>
                    </a:ext>
                  </a:extLst>
                </a:gridCol>
                <a:gridCol w="1330271">
                  <a:extLst>
                    <a:ext uri="{9D8B030D-6E8A-4147-A177-3AD203B41FA5}">
                      <a16:colId xmlns:a16="http://schemas.microsoft.com/office/drawing/2014/main" val="2345045983"/>
                    </a:ext>
                  </a:extLst>
                </a:gridCol>
              </a:tblGrid>
              <a:tr h="334644">
                <a:tc>
                  <a:txBody>
                    <a:bodyPr/>
                    <a:lstStyle/>
                    <a:p>
                      <a:pPr algn="l"/>
                      <a:r>
                        <a:rPr lang="es-ES" sz="1400" b="0" i="0" u="none" strike="noStrike" cap="none" dirty="0">
                          <a:solidFill>
                            <a:schemeClr val="tx2"/>
                          </a:solidFill>
                          <a:effectLst/>
                          <a:latin typeface="Arial"/>
                          <a:ea typeface="Arial"/>
                          <a:cs typeface="Arial"/>
                          <a:sym typeface="Arial"/>
                        </a:rPr>
                        <a:t>8 - Herramientas de Administración de Proyectos y Administración de Riesgos</a:t>
                      </a:r>
                      <a:endParaRPr lang="es-MX" b="1" dirty="0">
                        <a:solidFill>
                          <a:schemeClr val="tx2"/>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solidFill>
                            <a:schemeClr val="tx2"/>
                          </a:solidFill>
                        </a:rPr>
                        <a:t>Elena</a:t>
                      </a:r>
                      <a:endParaRPr lang="es-MX" dirty="0">
                        <a:solidFill>
                          <a:schemeClr val="tx2"/>
                        </a:solidFill>
                      </a:endParaRPr>
                    </a:p>
                  </a:txBody>
                  <a:tcPr/>
                </a:tc>
                <a:extLst>
                  <a:ext uri="{0D108BD9-81ED-4DB2-BD59-A6C34878D82A}">
                    <a16:rowId xmlns:a16="http://schemas.microsoft.com/office/drawing/2014/main" val="2657502488"/>
                  </a:ext>
                </a:extLst>
              </a:tr>
              <a:tr h="334644">
                <a:tc>
                  <a:txBody>
                    <a:bodyPr/>
                    <a:lstStyle/>
                    <a:p>
                      <a:r>
                        <a:rPr lang="es-MX" sz="1400" b="0" i="0" u="none" strike="noStrike" cap="none" dirty="0">
                          <a:solidFill>
                            <a:schemeClr val="tx2"/>
                          </a:solidFill>
                          <a:effectLst/>
                          <a:latin typeface="Arial"/>
                          <a:ea typeface="Arial"/>
                          <a:cs typeface="Arial"/>
                          <a:sym typeface="Arial"/>
                        </a:rPr>
                        <a:t>9 - Infraestructura Tecnológica</a:t>
                      </a:r>
                      <a:endParaRPr lang="es-MX" dirty="0">
                        <a:solidFill>
                          <a:schemeClr val="tx2"/>
                        </a:solidFill>
                      </a:endParaRPr>
                    </a:p>
                  </a:txBody>
                  <a:tcPr/>
                </a:tc>
                <a:tc>
                  <a:txBody>
                    <a:bodyPr/>
                    <a:lstStyle/>
                    <a:p>
                      <a:pPr algn="ctr"/>
                      <a:r>
                        <a:rPr lang="es-ES" dirty="0" err="1">
                          <a:solidFill>
                            <a:schemeClr val="tx2"/>
                          </a:solidFill>
                        </a:rPr>
                        <a:t>Malu</a:t>
                      </a:r>
                      <a:endParaRPr lang="es-MX" dirty="0">
                        <a:solidFill>
                          <a:schemeClr val="tx2"/>
                        </a:solidFill>
                      </a:endParaRPr>
                    </a:p>
                  </a:txBody>
                  <a:tcPr/>
                </a:tc>
                <a:extLst>
                  <a:ext uri="{0D108BD9-81ED-4DB2-BD59-A6C34878D82A}">
                    <a16:rowId xmlns:a16="http://schemas.microsoft.com/office/drawing/2014/main" val="1674741262"/>
                  </a:ext>
                </a:extLst>
              </a:tr>
              <a:tr h="334644">
                <a:tc>
                  <a:txBody>
                    <a:bodyPr/>
                    <a:lstStyle/>
                    <a:p>
                      <a:pPr algn="ctr"/>
                      <a:r>
                        <a:rPr lang="es-ES" sz="1400" b="1" i="0" u="none" strike="noStrike" cap="none" dirty="0">
                          <a:solidFill>
                            <a:schemeClr val="bg1">
                              <a:lumMod val="60000"/>
                              <a:lumOff val="40000"/>
                            </a:schemeClr>
                          </a:solidFill>
                          <a:effectLst/>
                          <a:latin typeface="Arial"/>
                          <a:ea typeface="Arial"/>
                          <a:cs typeface="Arial"/>
                          <a:sym typeface="Arial"/>
                        </a:rPr>
                        <a:t>IV - La Industria de la Tecnología de Información</a:t>
                      </a:r>
                      <a:endParaRPr lang="es-MX" b="1" dirty="0">
                        <a:solidFill>
                          <a:schemeClr val="bg1">
                            <a:lumMod val="60000"/>
                            <a:lumOff val="40000"/>
                          </a:schemeClr>
                        </a:solidFill>
                      </a:endParaRPr>
                    </a:p>
                  </a:txBody>
                  <a:tcPr/>
                </a:tc>
                <a:tc>
                  <a:txBody>
                    <a:bodyPr/>
                    <a:lstStyle/>
                    <a:p>
                      <a:pPr algn="ctr"/>
                      <a:endParaRPr lang="es-MX" dirty="0">
                        <a:solidFill>
                          <a:schemeClr val="tx2"/>
                        </a:solidFill>
                      </a:endParaRPr>
                    </a:p>
                  </a:txBody>
                  <a:tcPr/>
                </a:tc>
                <a:extLst>
                  <a:ext uri="{0D108BD9-81ED-4DB2-BD59-A6C34878D82A}">
                    <a16:rowId xmlns:a16="http://schemas.microsoft.com/office/drawing/2014/main" val="1763342151"/>
                  </a:ext>
                </a:extLst>
              </a:tr>
              <a:tr h="334644">
                <a:tc>
                  <a:txBody>
                    <a:bodyPr/>
                    <a:lstStyle/>
                    <a:p>
                      <a:r>
                        <a:rPr lang="es-ES" sz="1400" b="0" i="0" u="none" strike="noStrike" cap="none" dirty="0">
                          <a:solidFill>
                            <a:schemeClr val="tx2"/>
                          </a:solidFill>
                          <a:effectLst/>
                          <a:latin typeface="Arial"/>
                          <a:ea typeface="Arial"/>
                          <a:cs typeface="Arial"/>
                          <a:sym typeface="Arial"/>
                        </a:rPr>
                        <a:t>10 - El Proceso de Compra de Tecnología</a:t>
                      </a:r>
                      <a:endParaRPr lang="es-MX" dirty="0">
                        <a:solidFill>
                          <a:schemeClr val="tx2"/>
                        </a:solidFill>
                      </a:endParaRPr>
                    </a:p>
                  </a:txBody>
                  <a:tcPr/>
                </a:tc>
                <a:tc>
                  <a:txBody>
                    <a:bodyPr/>
                    <a:lstStyle/>
                    <a:p>
                      <a:pPr algn="ctr"/>
                      <a:r>
                        <a:rPr lang="es-ES" dirty="0" err="1">
                          <a:solidFill>
                            <a:schemeClr val="tx2"/>
                          </a:solidFill>
                        </a:rPr>
                        <a:t>Malu</a:t>
                      </a:r>
                      <a:endParaRPr lang="es-MX" dirty="0">
                        <a:solidFill>
                          <a:schemeClr val="tx2"/>
                        </a:solidFill>
                      </a:endParaRPr>
                    </a:p>
                  </a:txBody>
                  <a:tcPr/>
                </a:tc>
                <a:extLst>
                  <a:ext uri="{0D108BD9-81ED-4DB2-BD59-A6C34878D82A}">
                    <a16:rowId xmlns:a16="http://schemas.microsoft.com/office/drawing/2014/main" val="766851197"/>
                  </a:ext>
                </a:extLst>
              </a:tr>
              <a:tr h="334644">
                <a:tc>
                  <a:txBody>
                    <a:bodyPr/>
                    <a:lstStyle/>
                    <a:p>
                      <a:pPr algn="l"/>
                      <a:r>
                        <a:rPr lang="es-ES" sz="1400" b="0" i="0" u="none" strike="noStrike" cap="none" dirty="0">
                          <a:solidFill>
                            <a:schemeClr val="tx2"/>
                          </a:solidFill>
                          <a:effectLst/>
                          <a:latin typeface="Arial"/>
                          <a:ea typeface="Arial"/>
                          <a:cs typeface="Arial"/>
                          <a:sym typeface="Arial"/>
                        </a:rPr>
                        <a:t>11 - El Papel de los Socios Tecnológicos y las Certificaciones de Calidad en la Operación</a:t>
                      </a:r>
                      <a:endParaRPr lang="es-MX" b="1" dirty="0">
                        <a:solidFill>
                          <a:schemeClr val="tx2"/>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a:solidFill>
                            <a:schemeClr val="tx2"/>
                          </a:solidFill>
                        </a:rPr>
                        <a:t>Elena</a:t>
                      </a:r>
                      <a:endParaRPr lang="es-MX" dirty="0">
                        <a:solidFill>
                          <a:schemeClr val="tx2"/>
                        </a:solidFill>
                      </a:endParaRPr>
                    </a:p>
                    <a:p>
                      <a:pPr algn="ctr"/>
                      <a:endParaRPr lang="es-MX" dirty="0">
                        <a:solidFill>
                          <a:schemeClr val="tx2"/>
                        </a:solidFill>
                      </a:endParaRPr>
                    </a:p>
                  </a:txBody>
                  <a:tcPr/>
                </a:tc>
                <a:extLst>
                  <a:ext uri="{0D108BD9-81ED-4DB2-BD59-A6C34878D82A}">
                    <a16:rowId xmlns:a16="http://schemas.microsoft.com/office/drawing/2014/main" val="568271450"/>
                  </a:ext>
                </a:extLst>
              </a:tr>
              <a:tr h="334644">
                <a:tc>
                  <a:txBody>
                    <a:bodyPr/>
                    <a:lstStyle/>
                    <a:p>
                      <a:r>
                        <a:rPr lang="es-ES" sz="1400" b="0" i="0" u="none" strike="noStrike" cap="none" dirty="0">
                          <a:solidFill>
                            <a:schemeClr val="tx2"/>
                          </a:solidFill>
                          <a:effectLst/>
                          <a:latin typeface="Arial"/>
                          <a:ea typeface="Arial"/>
                          <a:cs typeface="Arial"/>
                          <a:sym typeface="Arial"/>
                        </a:rPr>
                        <a:t>12 - Tecnologías Emergentes en Inteligencia de Negocios</a:t>
                      </a:r>
                      <a:endParaRPr lang="es-MX" dirty="0">
                        <a:solidFill>
                          <a:schemeClr val="tx2"/>
                        </a:solidFill>
                      </a:endParaRPr>
                    </a:p>
                  </a:txBody>
                  <a:tcPr/>
                </a:tc>
                <a:tc>
                  <a:txBody>
                    <a:bodyPr/>
                    <a:lstStyle/>
                    <a:p>
                      <a:pPr algn="ctr"/>
                      <a:r>
                        <a:rPr lang="es-ES" dirty="0">
                          <a:solidFill>
                            <a:schemeClr val="tx2"/>
                          </a:solidFill>
                        </a:rPr>
                        <a:t>Alfredo</a:t>
                      </a:r>
                      <a:endParaRPr lang="es-MX" dirty="0">
                        <a:solidFill>
                          <a:schemeClr val="tx2"/>
                        </a:solidFill>
                      </a:endParaRPr>
                    </a:p>
                  </a:txBody>
                  <a:tcPr/>
                </a:tc>
                <a:extLst>
                  <a:ext uri="{0D108BD9-81ED-4DB2-BD59-A6C34878D82A}">
                    <a16:rowId xmlns:a16="http://schemas.microsoft.com/office/drawing/2014/main" val="4078177979"/>
                  </a:ext>
                </a:extLst>
              </a:tr>
              <a:tr h="334644">
                <a:tc>
                  <a:txBody>
                    <a:bodyPr/>
                    <a:lstStyle/>
                    <a:p>
                      <a:pPr algn="ctr"/>
                      <a:r>
                        <a:rPr lang="es-ES" sz="1400" b="1" i="0" u="none" strike="noStrike" cap="none" dirty="0">
                          <a:solidFill>
                            <a:schemeClr val="bg1">
                              <a:lumMod val="60000"/>
                              <a:lumOff val="40000"/>
                            </a:schemeClr>
                          </a:solidFill>
                          <a:effectLst/>
                          <a:latin typeface="Arial"/>
                          <a:ea typeface="Arial"/>
                          <a:cs typeface="Arial"/>
                          <a:sym typeface="Arial"/>
                        </a:rPr>
                        <a:t>V - Siguientes Pasos Para la Inteligencia de Negocios</a:t>
                      </a:r>
                      <a:endParaRPr lang="es-MX" b="1" dirty="0">
                        <a:solidFill>
                          <a:schemeClr val="bg1">
                            <a:lumMod val="60000"/>
                            <a:lumOff val="4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MX" dirty="0">
                        <a:solidFill>
                          <a:schemeClr val="tx2"/>
                        </a:solidFill>
                      </a:endParaRPr>
                    </a:p>
                  </a:txBody>
                  <a:tcPr/>
                </a:tc>
                <a:extLst>
                  <a:ext uri="{0D108BD9-81ED-4DB2-BD59-A6C34878D82A}">
                    <a16:rowId xmlns:a16="http://schemas.microsoft.com/office/drawing/2014/main" val="3415747670"/>
                  </a:ext>
                </a:extLst>
              </a:tr>
              <a:tr h="334644">
                <a:tc>
                  <a:txBody>
                    <a:bodyPr/>
                    <a:lstStyle/>
                    <a:p>
                      <a:r>
                        <a:rPr lang="es-ES" sz="1400" b="0" i="0" u="none" strike="noStrike" cap="none" dirty="0">
                          <a:solidFill>
                            <a:schemeClr val="tx2"/>
                          </a:solidFill>
                          <a:effectLst/>
                          <a:latin typeface="Arial"/>
                          <a:ea typeface="Arial"/>
                          <a:cs typeface="Arial"/>
                          <a:sym typeface="Arial"/>
                        </a:rPr>
                        <a:t>13 - Gestión de la Introducción de Innovaciones Tecnológicas en las Organizaciones</a:t>
                      </a:r>
                      <a:endParaRPr lang="es-MX" dirty="0">
                        <a:solidFill>
                          <a:schemeClr val="tx2"/>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dirty="0" err="1">
                          <a:solidFill>
                            <a:schemeClr val="tx2"/>
                          </a:solidFill>
                        </a:rPr>
                        <a:t>Malu</a:t>
                      </a:r>
                      <a:endParaRPr lang="es-MX" dirty="0">
                        <a:solidFill>
                          <a:schemeClr val="tx2"/>
                        </a:solidFill>
                      </a:endParaRPr>
                    </a:p>
                  </a:txBody>
                  <a:tcPr/>
                </a:tc>
                <a:extLst>
                  <a:ext uri="{0D108BD9-81ED-4DB2-BD59-A6C34878D82A}">
                    <a16:rowId xmlns:a16="http://schemas.microsoft.com/office/drawing/2014/main" val="3051017099"/>
                  </a:ext>
                </a:extLst>
              </a:tr>
              <a:tr h="334644">
                <a:tc>
                  <a:txBody>
                    <a:bodyPr/>
                    <a:lstStyle/>
                    <a:p>
                      <a:r>
                        <a:rPr lang="es-ES" sz="1400" b="0" i="0" u="none" strike="noStrike" cap="none" dirty="0">
                          <a:solidFill>
                            <a:schemeClr val="tx2"/>
                          </a:solidFill>
                          <a:effectLst/>
                          <a:latin typeface="Arial"/>
                          <a:ea typeface="Arial"/>
                          <a:cs typeface="Arial"/>
                          <a:sym typeface="Arial"/>
                        </a:rPr>
                        <a:t>14 - El Futuro de las Tecnologías de Información y su Impacto en las Empresas</a:t>
                      </a:r>
                      <a:endParaRPr lang="es-MX" dirty="0">
                        <a:solidFill>
                          <a:schemeClr val="tx2"/>
                        </a:solidFill>
                      </a:endParaRPr>
                    </a:p>
                  </a:txBody>
                  <a:tcPr/>
                </a:tc>
                <a:tc>
                  <a:txBody>
                    <a:bodyPr/>
                    <a:lstStyle/>
                    <a:p>
                      <a:pPr algn="ctr"/>
                      <a:r>
                        <a:rPr lang="es-ES" dirty="0" err="1">
                          <a:solidFill>
                            <a:schemeClr val="tx2"/>
                          </a:solidFill>
                        </a:rPr>
                        <a:t>Malu</a:t>
                      </a:r>
                      <a:endParaRPr lang="es-MX" dirty="0">
                        <a:solidFill>
                          <a:schemeClr val="tx2"/>
                        </a:solidFill>
                      </a:endParaRPr>
                    </a:p>
                  </a:txBody>
                  <a:tcPr/>
                </a:tc>
                <a:extLst>
                  <a:ext uri="{0D108BD9-81ED-4DB2-BD59-A6C34878D82A}">
                    <a16:rowId xmlns:a16="http://schemas.microsoft.com/office/drawing/2014/main" val="2787405369"/>
                  </a:ext>
                </a:extLst>
              </a:tr>
            </a:tbl>
          </a:graphicData>
        </a:graphic>
      </p:graphicFrame>
    </p:spTree>
    <p:extLst>
      <p:ext uri="{BB962C8B-B14F-4D97-AF65-F5344CB8AC3E}">
        <p14:creationId xmlns:p14="http://schemas.microsoft.com/office/powerpoint/2010/main" val="36924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37931" y="534822"/>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2983851850"/>
              </p:ext>
            </p:extLst>
          </p:nvPr>
        </p:nvGraphicFramePr>
        <p:xfrm>
          <a:off x="797170" y="1420372"/>
          <a:ext cx="7748952" cy="3200340"/>
        </p:xfrm>
        <a:graphic>
          <a:graphicData uri="http://schemas.openxmlformats.org/drawingml/2006/table">
            <a:tbl>
              <a:tblPr>
                <a:noFill/>
                <a:tableStyleId>{95E397FE-706D-4E7D-AA01-638484C1D090}</a:tableStyleId>
              </a:tblPr>
              <a:tblGrid>
                <a:gridCol w="1937238">
                  <a:extLst>
                    <a:ext uri="{9D8B030D-6E8A-4147-A177-3AD203B41FA5}">
                      <a16:colId xmlns:a16="http://schemas.microsoft.com/office/drawing/2014/main" val="20000"/>
                    </a:ext>
                  </a:extLst>
                </a:gridCol>
                <a:gridCol w="1937238">
                  <a:extLst>
                    <a:ext uri="{9D8B030D-6E8A-4147-A177-3AD203B41FA5}">
                      <a16:colId xmlns:a16="http://schemas.microsoft.com/office/drawing/2014/main" val="20001"/>
                    </a:ext>
                  </a:extLst>
                </a:gridCol>
                <a:gridCol w="1937238">
                  <a:extLst>
                    <a:ext uri="{9D8B030D-6E8A-4147-A177-3AD203B41FA5}">
                      <a16:colId xmlns:a16="http://schemas.microsoft.com/office/drawing/2014/main" val="20002"/>
                    </a:ext>
                  </a:extLst>
                </a:gridCol>
                <a:gridCol w="1937238">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Identificando</a:t>
                      </a:r>
                      <a:r>
                        <a:rPr lang="en-US" sz="1200" b="1" dirty="0">
                          <a:solidFill>
                            <a:srgbClr val="F3F3F3"/>
                          </a:solidFill>
                          <a:latin typeface="Fira Sans Condensed Light"/>
                          <a:ea typeface="Fira Sans Condensed Light"/>
                          <a:cs typeface="Fira Sans Condensed Light"/>
                          <a:sym typeface="Fira Sans Condensed Light"/>
                        </a:rPr>
                        <a:t> </a:t>
                      </a:r>
                      <a:r>
                        <a:rPr lang="en-US" sz="1200" b="1" dirty="0" err="1">
                          <a:solidFill>
                            <a:srgbClr val="F3F3F3"/>
                          </a:solidFill>
                          <a:latin typeface="Fira Sans Condensed Light"/>
                          <a:ea typeface="Fira Sans Condensed Light"/>
                          <a:cs typeface="Fira Sans Condensed Light"/>
                          <a:sym typeface="Fira Sans Condensed Light"/>
                        </a:rPr>
                        <a:t>Soluciones</a:t>
                      </a:r>
                      <a:r>
                        <a:rPr lang="en-US" sz="1200" b="1" dirty="0">
                          <a:solidFill>
                            <a:srgbClr val="F3F3F3"/>
                          </a:solidFill>
                          <a:latin typeface="Fira Sans Condensed Light"/>
                          <a:ea typeface="Fira Sans Condensed Light"/>
                          <a:cs typeface="Fira Sans Condensed Light"/>
                          <a:sym typeface="Fira Sans Condensed Light"/>
                        </a:rPr>
                        <a:t> de </a:t>
                      </a:r>
                      <a:r>
                        <a:rPr lang="en-US" sz="1200" b="1" dirty="0" err="1">
                          <a:solidFill>
                            <a:srgbClr val="F3F3F3"/>
                          </a:solidFill>
                          <a:latin typeface="Fira Sans Condensed Light"/>
                          <a:ea typeface="Fira Sans Condensed Light"/>
                          <a:cs typeface="Fira Sans Condensed Light"/>
                          <a:sym typeface="Fira Sans Condensed Light"/>
                        </a:rPr>
                        <a:t>Inteligencia</a:t>
                      </a:r>
                      <a:r>
                        <a:rPr lang="en-US" sz="1200" b="1" dirty="0">
                          <a:solidFill>
                            <a:srgbClr val="F3F3F3"/>
                          </a:solidFill>
                          <a:latin typeface="Fira Sans Condensed Light"/>
                          <a:ea typeface="Fira Sans Condensed Light"/>
                          <a:cs typeface="Fira Sans Condensed Light"/>
                          <a:sym typeface="Fira Sans Condensed Light"/>
                        </a:rPr>
                        <a:t> de </a:t>
                      </a:r>
                      <a:r>
                        <a:rPr lang="en-US" sz="1200" b="1" dirty="0" err="1">
                          <a:solidFill>
                            <a:srgbClr val="F3F3F3"/>
                          </a:solidFill>
                          <a:latin typeface="Fira Sans Condensed Light"/>
                          <a:ea typeface="Fira Sans Condensed Light"/>
                          <a:cs typeface="Fira Sans Condensed Light"/>
                          <a:sym typeface="Fira Sans Condensed Light"/>
                        </a:rPr>
                        <a:t>Negocio</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1" baseline="0" dirty="0" err="1">
                          <a:solidFill>
                            <a:srgbClr val="F3F3F3"/>
                          </a:solidFill>
                          <a:latin typeface="Fira Sans Condensed Light"/>
                          <a:ea typeface="Fira Sans Condensed Light"/>
                          <a:cs typeface="Fira Sans Condensed Light"/>
                          <a:sym typeface="Fira Sans Condensed Light"/>
                        </a:rPr>
                        <a:t>Presencial</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Miércoles</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1" baseline="0" dirty="0">
                          <a:solidFill>
                            <a:srgbClr val="F3F3F3"/>
                          </a:solidFill>
                          <a:latin typeface="Fira Sans Condensed Light"/>
                          <a:ea typeface="Fira Sans Condensed Light"/>
                          <a:cs typeface="Fira Sans Condensed Light"/>
                          <a:sym typeface="Fira Sans Condensed Light"/>
                        </a:rPr>
                        <a:t>Virtual</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Viernes</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p>
                    <a:p>
                      <a:pPr marL="0" lvl="0" indent="0" algn="ctr" rtl="0">
                        <a:spcBef>
                          <a:spcPts val="0"/>
                        </a:spcBef>
                        <a:spcAft>
                          <a:spcPts val="0"/>
                        </a:spcAft>
                        <a:buNone/>
                      </a:pP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y María Luisa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s-ES" sz="1200" b="1" baseline="0" dirty="0">
                          <a:solidFill>
                            <a:srgbClr val="F3F3F3"/>
                          </a:solidFill>
                          <a:latin typeface="Fira Sans Condensed Light"/>
                          <a:ea typeface="Fira Sans Condensed Light"/>
                          <a:cs typeface="Fira Sans Condensed Light"/>
                          <a:sym typeface="Fira Sans Condensed Light"/>
                        </a:rPr>
                        <a:t>Desarrollo de Soluciones de Inteligencia de Negocios</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1" baseline="0" dirty="0" err="1">
                          <a:solidFill>
                            <a:srgbClr val="F3F3F3"/>
                          </a:solidFill>
                          <a:latin typeface="Fira Sans Condensed Light"/>
                          <a:ea typeface="Fira Sans Condensed Light"/>
                          <a:cs typeface="Fira Sans Condensed Light"/>
                          <a:sym typeface="Fira Sans Condensed Light"/>
                        </a:rPr>
                        <a:t>Presencial</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Miércoles</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1" baseline="0" dirty="0">
                          <a:solidFill>
                            <a:srgbClr val="F3F3F3"/>
                          </a:solidFill>
                          <a:latin typeface="Fira Sans Condensed Light"/>
                          <a:ea typeface="Fira Sans Condensed Light"/>
                          <a:cs typeface="Fira Sans Condensed Light"/>
                          <a:sym typeface="Fira Sans Condensed Light"/>
                        </a:rPr>
                        <a:t>Virtual</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Viernes</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Elena y María Luisa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s-ES" sz="1200" b="1" dirty="0">
                          <a:solidFill>
                            <a:srgbClr val="F3F3F3"/>
                          </a:solidFill>
                          <a:latin typeface="Fira Sans Condensed Light"/>
                          <a:ea typeface="Fira Sans Condensed Light"/>
                          <a:cs typeface="Fira Sans Condensed Light"/>
                          <a:sym typeface="Fira Sans Condensed Light"/>
                        </a:rPr>
                        <a:t>La Industria de la Tecnología de Información</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1" baseline="0" dirty="0" err="1">
                          <a:solidFill>
                            <a:srgbClr val="F3F3F3"/>
                          </a:solidFill>
                          <a:latin typeface="Fira Sans Condensed Light"/>
                          <a:ea typeface="Fira Sans Condensed Light"/>
                          <a:cs typeface="Fira Sans Condensed Light"/>
                          <a:sym typeface="Fira Sans Condensed Light"/>
                        </a:rPr>
                        <a:t>Presencial</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Miércoles</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1" baseline="0" dirty="0">
                          <a:solidFill>
                            <a:srgbClr val="F3F3F3"/>
                          </a:solidFill>
                          <a:latin typeface="Fira Sans Condensed Light"/>
                          <a:ea typeface="Fira Sans Condensed Light"/>
                          <a:cs typeface="Fira Sans Condensed Light"/>
                          <a:sym typeface="Fira Sans Condensed Light"/>
                        </a:rPr>
                        <a:t>Virtual</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Viernes</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17:00 a 19:00</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Elena y María Luisa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Etapas del reto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b="1"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F3F3F3"/>
                          </a:solidFill>
                          <a:latin typeface="Fira Sans Condensed Light"/>
                          <a:ea typeface="Fira Sans Condensed Light"/>
                          <a:cs typeface="Fira Sans Condensed Light"/>
                          <a:sym typeface="Fira Sans Condensed Light"/>
                        </a:rPr>
                        <a:t>Facilitadores: Socio  Formador,</a:t>
                      </a:r>
                      <a:r>
                        <a:rPr lang="es-ES" sz="1200" baseline="0" dirty="0">
                          <a:solidFill>
                            <a:srgbClr val="F3F3F3"/>
                          </a:solidFill>
                          <a:latin typeface="Fira Sans Condensed Light"/>
                          <a:ea typeface="Fira Sans Condensed Light"/>
                          <a:cs typeface="Fira Sans Condensed Light"/>
                          <a:sym typeface="Fira Sans Condensed Light"/>
                        </a:rPr>
                        <a:t> Ma. Luisa, Elena y Alfredo </a:t>
                      </a:r>
                      <a:r>
                        <a:rPr lang="es-ES" sz="1200" dirty="0">
                          <a:solidFill>
                            <a:srgbClr val="F3F3F3"/>
                          </a:solidFill>
                          <a:latin typeface="Fira Sans Condensed Light"/>
                          <a:ea typeface="Fira Sans Condensed Light"/>
                          <a:cs typeface="Fira Sans Condensed Light"/>
                          <a:sym typeface="Fira Sans Condensed Light"/>
                        </a:rPr>
                        <a:t>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392331" y="365697"/>
            <a:ext cx="1414807" cy="874608"/>
          </a:xfrm>
          <a:prstGeom prst="rect">
            <a:avLst/>
          </a:prstGeom>
          <a:noFill/>
        </p:spPr>
      </p:pic>
      <p:cxnSp>
        <p:nvCxnSpPr>
          <p:cNvPr id="8" name="Google Shape;137;p27"/>
          <p:cNvCxnSpPr/>
          <p:nvPr/>
        </p:nvCxnSpPr>
        <p:spPr>
          <a:xfrm>
            <a:off x="1928647" y="48770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52248"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21458" y="1416912"/>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DINÁMICA DE CLASES </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43102" y="1403738"/>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1044" y="1051034"/>
            <a:ext cx="2410373" cy="1355835"/>
          </a:xfrm>
          <a:prstGeom prst="rect">
            <a:avLst/>
          </a:prstGeom>
          <a:noFill/>
        </p:spPr>
      </p:pic>
      <p:sp>
        <p:nvSpPr>
          <p:cNvPr id="9" name="Google Shape;1762;p45"/>
          <p:cNvSpPr txBox="1">
            <a:spLocks/>
          </p:cNvSpPr>
          <p:nvPr/>
        </p:nvSpPr>
        <p:spPr>
          <a:xfrm>
            <a:off x="1303288" y="2837794"/>
            <a:ext cx="6654857" cy="1692166"/>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n-US" sz="1600" b="1" dirty="0" err="1">
                <a:solidFill>
                  <a:schemeClr val="bg1">
                    <a:lumMod val="60000"/>
                    <a:lumOff val="40000"/>
                  </a:schemeClr>
                </a:solidFill>
              </a:rPr>
              <a:t>Introducción</a:t>
            </a:r>
            <a:r>
              <a:rPr lang="en-US" sz="1600" b="1" dirty="0">
                <a:solidFill>
                  <a:schemeClr val="bg1">
                    <a:lumMod val="60000"/>
                    <a:lumOff val="40000"/>
                  </a:schemeClr>
                </a:solidFill>
              </a:rPr>
              <a:t>:</a:t>
            </a:r>
            <a:r>
              <a:rPr lang="en-US" sz="1600" b="1" dirty="0"/>
              <a:t> </a:t>
            </a:r>
            <a:r>
              <a:rPr lang="en-US" sz="1600" dirty="0" err="1"/>
              <a:t>Teória</a:t>
            </a:r>
            <a:r>
              <a:rPr lang="en-US" sz="1600" dirty="0"/>
              <a:t> y </a:t>
            </a:r>
            <a:r>
              <a:rPr lang="en-US" sz="1600" dirty="0" err="1"/>
              <a:t>descripción</a:t>
            </a:r>
            <a:r>
              <a:rPr lang="en-US" sz="1600" dirty="0"/>
              <a:t> de </a:t>
            </a:r>
            <a:r>
              <a:rPr lang="en-US" sz="1600" dirty="0" err="1"/>
              <a:t>conceptos</a:t>
            </a:r>
            <a:r>
              <a:rPr lang="en-US" sz="1600" dirty="0"/>
              <a:t> y </a:t>
            </a:r>
            <a:r>
              <a:rPr lang="en-US" sz="1600" dirty="0" err="1"/>
              <a:t>procedimientos</a:t>
            </a:r>
            <a:r>
              <a:rPr lang="en-US" sz="1600" dirty="0"/>
              <a:t>.</a:t>
            </a:r>
            <a:endParaRPr lang="es-ES" sz="1600" dirty="0"/>
          </a:p>
          <a:p>
            <a:endParaRPr lang="es-ES" sz="1600" b="1" dirty="0"/>
          </a:p>
          <a:p>
            <a:r>
              <a:rPr lang="es-ES" sz="1600" b="1" dirty="0">
                <a:solidFill>
                  <a:schemeClr val="bg1">
                    <a:lumMod val="60000"/>
                    <a:lumOff val="40000"/>
                  </a:schemeClr>
                </a:solidFill>
              </a:rPr>
              <a:t>Desarrollo: </a:t>
            </a:r>
            <a:r>
              <a:rPr lang="es-ES" sz="1600" dirty="0"/>
              <a:t>Aplicación y seguimiento práctico de los conceptos teóricos.</a:t>
            </a:r>
          </a:p>
          <a:p>
            <a:endParaRPr lang="es-ES" sz="1600" b="1" dirty="0"/>
          </a:p>
          <a:p>
            <a:r>
              <a:rPr lang="es-ES" sz="1600" b="1" dirty="0">
                <a:solidFill>
                  <a:schemeClr val="bg1">
                    <a:lumMod val="60000"/>
                    <a:lumOff val="40000"/>
                  </a:schemeClr>
                </a:solidFill>
              </a:rPr>
              <a:t>Finalización:  </a:t>
            </a:r>
            <a:r>
              <a:rPr lang="es-ES" sz="1600" dirty="0"/>
              <a:t>Practica individual o por equipos de retos por sesión. </a:t>
            </a:r>
            <a:endParaRPr lang="en-US" sz="1600" dirty="0"/>
          </a:p>
          <a:p>
            <a:endParaRPr lang="es-ES" sz="1400" dirty="0"/>
          </a:p>
          <a:p>
            <a:pPr marL="1066800" lvl="2" indent="0">
              <a:buNone/>
            </a:pPr>
            <a:endParaRPr lang="en-US" dirty="0"/>
          </a:p>
        </p:txBody>
      </p:sp>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9216</TotalTime>
  <Words>2845</Words>
  <Application>Microsoft Office PowerPoint</Application>
  <PresentationFormat>Presentación en pantalla (16:9)</PresentationFormat>
  <Paragraphs>455</Paragraphs>
  <Slides>42</Slides>
  <Notes>42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42</vt:i4>
      </vt:variant>
    </vt:vector>
  </HeadingPairs>
  <TitlesOfParts>
    <vt:vector size="50" baseType="lpstr">
      <vt:lpstr>Anton</vt:lpstr>
      <vt:lpstr>Advent Pro Light</vt:lpstr>
      <vt:lpstr>Fira Sans Condensed Light</vt:lpstr>
      <vt:lpstr>Rajdhani</vt:lpstr>
      <vt:lpstr>Segoe UI Semilight</vt:lpstr>
      <vt:lpstr>Arial</vt:lpstr>
      <vt:lpstr>Cambria Math</vt:lpstr>
      <vt:lpstr>Ai Tech Agency by Slidesgo</vt:lpstr>
      <vt:lpstr>Presentación de PowerPoint</vt:lpstr>
      <vt:lpstr>Bienvenida</vt:lpstr>
      <vt:lpstr>Presentación de PowerPoint</vt:lpstr>
      <vt:lpstr>Presentación de PowerPoint</vt:lpstr>
      <vt:lpstr>Presentación de PowerPoint</vt:lpstr>
      <vt:lpstr>AGENDA</vt:lpstr>
      <vt:lpstr>AGENDA</vt:lpstr>
      <vt:lpstr>AGENDA</vt:lpstr>
      <vt:lpstr>DINÁMICA DE CLASES </vt:lpstr>
      <vt:lpstr>METODOLOGÍA</vt:lpstr>
      <vt:lpstr>PLAN DE EVALUACIÓN</vt:lpstr>
      <vt:lpstr>ACERCA DEL FACILITADOR</vt:lpstr>
      <vt:lpstr>Presentación de PowerPoint</vt:lpstr>
      <vt:lpstr>INTRODUCCIÓN</vt:lpstr>
      <vt:lpstr>Presentación de PowerPoint</vt:lpstr>
      <vt:lpstr>Presentación de PowerPoint</vt:lpstr>
      <vt:lpstr>Presentación de PowerPoint</vt:lpstr>
      <vt:lpstr>Presentación de PowerPoint</vt:lpstr>
      <vt:lpstr>Presentación de PowerPoint</vt:lpstr>
      <vt:lpstr>METODOLOGÍA CRISP DM</vt:lpstr>
      <vt:lpstr>ANALÍTICA DE DATOS</vt:lpstr>
      <vt:lpstr>Regresión Lineal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Coeficiente de Correlación de Pearson</vt:lpstr>
      <vt:lpstr>Escala de Correlación</vt:lpstr>
      <vt:lpstr>Presentación de PowerPoint</vt:lpstr>
      <vt:lpstr>Presentación de PowerPoint</vt:lpstr>
      <vt:lpstr>Regresión lineal</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249</cp:revision>
  <dcterms:modified xsi:type="dcterms:W3CDTF">2025-09-24T05:11:47Z</dcterms:modified>
</cp:coreProperties>
</file>